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etrona" charset="1" panose="02000503020000020003"/>
      <p:regular r:id="rId16"/>
    </p:embeddedFont>
    <p:embeddedFont>
      <p:font typeface="Inter" charset="1" panose="020B050203000000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7" y="2499866"/>
            <a:ext cx="9445526" cy="1908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spc="-117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Decentralized Online Shopping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7" y="4747617"/>
            <a:ext cx="9445526" cy="130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Decentralized online shopping uses blockchain technology and direct connections between buyers and sellers. This new way of shopping can be more open, safe, and fair.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4014490"/>
            <a:ext cx="9445526" cy="133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2"/>
              </a:lnSpc>
            </a:pPr>
            <a:r>
              <a:rPr lang="en-US" sz="8062" spc="-161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205757"/>
          </a:xfrm>
          <a:custGeom>
            <a:avLst/>
            <a:gdLst/>
            <a:ahLst/>
            <a:cxnLst/>
            <a:rect r="r" b="b" t="t" l="l"/>
            <a:pathLst>
              <a:path h="3205757" w="18288000">
                <a:moveTo>
                  <a:pt x="0" y="0"/>
                </a:moveTo>
                <a:lnTo>
                  <a:pt x="18288000" y="0"/>
                </a:lnTo>
                <a:lnTo>
                  <a:pt x="18288000" y="3205757"/>
                </a:lnTo>
                <a:lnTo>
                  <a:pt x="0" y="3205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" r="0" b="-6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7582" y="3873699"/>
            <a:ext cx="12875121" cy="83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25"/>
              </a:lnSpc>
            </a:pPr>
            <a:r>
              <a:rPr lang="en-US" sz="5250" spc="-106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The Limitations of Traditional E-commerce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92820" y="5421362"/>
            <a:ext cx="586531" cy="586531"/>
            <a:chOff x="0" y="0"/>
            <a:chExt cx="782042" cy="7820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769366" cy="769366"/>
            </a:xfrm>
            <a:custGeom>
              <a:avLst/>
              <a:gdLst/>
              <a:ahLst/>
              <a:cxnLst/>
              <a:rect r="r" b="b" t="t" l="l"/>
              <a:pathLst>
                <a:path h="769366" w="769366">
                  <a:moveTo>
                    <a:pt x="0" y="143637"/>
                  </a:moveTo>
                  <a:cubicBezTo>
                    <a:pt x="0" y="64262"/>
                    <a:pt x="64262" y="0"/>
                    <a:pt x="143637" y="0"/>
                  </a:cubicBezTo>
                  <a:lnTo>
                    <a:pt x="625729" y="0"/>
                  </a:lnTo>
                  <a:cubicBezTo>
                    <a:pt x="705104" y="0"/>
                    <a:pt x="769366" y="64262"/>
                    <a:pt x="769366" y="143637"/>
                  </a:cubicBezTo>
                  <a:lnTo>
                    <a:pt x="769366" y="625729"/>
                  </a:lnTo>
                  <a:cubicBezTo>
                    <a:pt x="769366" y="705104"/>
                    <a:pt x="705104" y="769366"/>
                    <a:pt x="625729" y="769366"/>
                  </a:cubicBezTo>
                  <a:lnTo>
                    <a:pt x="143637" y="769366"/>
                  </a:lnTo>
                  <a:cubicBezTo>
                    <a:pt x="64262" y="769366"/>
                    <a:pt x="0" y="705104"/>
                    <a:pt x="0" y="62572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2066" cy="782066"/>
            </a:xfrm>
            <a:custGeom>
              <a:avLst/>
              <a:gdLst/>
              <a:ahLst/>
              <a:cxnLst/>
              <a:rect r="r" b="b" t="t" l="l"/>
              <a:pathLst>
                <a:path h="782066" w="782066">
                  <a:moveTo>
                    <a:pt x="0" y="149987"/>
                  </a:moveTo>
                  <a:cubicBezTo>
                    <a:pt x="0" y="67183"/>
                    <a:pt x="67183" y="0"/>
                    <a:pt x="149987" y="0"/>
                  </a:cubicBezTo>
                  <a:lnTo>
                    <a:pt x="632079" y="0"/>
                  </a:lnTo>
                  <a:lnTo>
                    <a:pt x="632079" y="6350"/>
                  </a:lnTo>
                  <a:lnTo>
                    <a:pt x="632079" y="0"/>
                  </a:lnTo>
                  <a:cubicBezTo>
                    <a:pt x="714883" y="0"/>
                    <a:pt x="782066" y="67183"/>
                    <a:pt x="782066" y="149987"/>
                  </a:cubicBezTo>
                  <a:lnTo>
                    <a:pt x="775716" y="149987"/>
                  </a:lnTo>
                  <a:lnTo>
                    <a:pt x="782066" y="149987"/>
                  </a:lnTo>
                  <a:lnTo>
                    <a:pt x="782066" y="632079"/>
                  </a:lnTo>
                  <a:lnTo>
                    <a:pt x="775716" y="632079"/>
                  </a:lnTo>
                  <a:lnTo>
                    <a:pt x="782066" y="632079"/>
                  </a:lnTo>
                  <a:cubicBezTo>
                    <a:pt x="782066" y="714883"/>
                    <a:pt x="714883" y="782066"/>
                    <a:pt x="632079" y="782066"/>
                  </a:cubicBezTo>
                  <a:lnTo>
                    <a:pt x="632079" y="775716"/>
                  </a:lnTo>
                  <a:lnTo>
                    <a:pt x="632079" y="782066"/>
                  </a:lnTo>
                  <a:lnTo>
                    <a:pt x="149987" y="782066"/>
                  </a:lnTo>
                  <a:lnTo>
                    <a:pt x="149987" y="775716"/>
                  </a:lnTo>
                  <a:lnTo>
                    <a:pt x="149987" y="782066"/>
                  </a:lnTo>
                  <a:cubicBezTo>
                    <a:pt x="67183" y="782066"/>
                    <a:pt x="0" y="714883"/>
                    <a:pt x="0" y="632079"/>
                  </a:cubicBezTo>
                  <a:lnTo>
                    <a:pt x="0" y="149987"/>
                  </a:lnTo>
                  <a:lnTo>
                    <a:pt x="6350" y="149987"/>
                  </a:lnTo>
                  <a:lnTo>
                    <a:pt x="0" y="149987"/>
                  </a:lnTo>
                  <a:moveTo>
                    <a:pt x="12700" y="149987"/>
                  </a:moveTo>
                  <a:lnTo>
                    <a:pt x="12700" y="632079"/>
                  </a:lnTo>
                  <a:lnTo>
                    <a:pt x="6350" y="632079"/>
                  </a:lnTo>
                  <a:lnTo>
                    <a:pt x="12700" y="632079"/>
                  </a:lnTo>
                  <a:cubicBezTo>
                    <a:pt x="12700" y="707898"/>
                    <a:pt x="74168" y="769366"/>
                    <a:pt x="149987" y="769366"/>
                  </a:cubicBezTo>
                  <a:lnTo>
                    <a:pt x="632079" y="769366"/>
                  </a:lnTo>
                  <a:cubicBezTo>
                    <a:pt x="707898" y="769366"/>
                    <a:pt x="769366" y="707898"/>
                    <a:pt x="769366" y="632079"/>
                  </a:cubicBezTo>
                  <a:lnTo>
                    <a:pt x="769366" y="149987"/>
                  </a:lnTo>
                  <a:cubicBezTo>
                    <a:pt x="769366" y="74168"/>
                    <a:pt x="707898" y="12700"/>
                    <a:pt x="632079" y="12700"/>
                  </a:cubicBezTo>
                  <a:lnTo>
                    <a:pt x="149987" y="12700"/>
                  </a:lnTo>
                  <a:lnTo>
                    <a:pt x="149987" y="6350"/>
                  </a:lnTo>
                  <a:lnTo>
                    <a:pt x="149987" y="12700"/>
                  </a:lnTo>
                  <a:cubicBezTo>
                    <a:pt x="74168" y="12700"/>
                    <a:pt x="12700" y="74168"/>
                    <a:pt x="12700" y="149987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03710" y="5560219"/>
            <a:ext cx="164752" cy="42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3125" spc="-63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1020" y="5397550"/>
            <a:ext cx="3366046" cy="42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2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Centralized Control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1020" y="5924401"/>
            <a:ext cx="7284839" cy="117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Traditional e-commerce platforms are controlled by centralized entities, leading to potential manipulation and limited transparency.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267528" y="5421362"/>
            <a:ext cx="586531" cy="586531"/>
            <a:chOff x="0" y="0"/>
            <a:chExt cx="782042" cy="7820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769366" cy="769366"/>
            </a:xfrm>
            <a:custGeom>
              <a:avLst/>
              <a:gdLst/>
              <a:ahLst/>
              <a:cxnLst/>
              <a:rect r="r" b="b" t="t" l="l"/>
              <a:pathLst>
                <a:path h="769366" w="769366">
                  <a:moveTo>
                    <a:pt x="0" y="143637"/>
                  </a:moveTo>
                  <a:cubicBezTo>
                    <a:pt x="0" y="64262"/>
                    <a:pt x="64262" y="0"/>
                    <a:pt x="143637" y="0"/>
                  </a:cubicBezTo>
                  <a:lnTo>
                    <a:pt x="625729" y="0"/>
                  </a:lnTo>
                  <a:cubicBezTo>
                    <a:pt x="705104" y="0"/>
                    <a:pt x="769366" y="64262"/>
                    <a:pt x="769366" y="143637"/>
                  </a:cubicBezTo>
                  <a:lnTo>
                    <a:pt x="769366" y="625729"/>
                  </a:lnTo>
                  <a:cubicBezTo>
                    <a:pt x="769366" y="705104"/>
                    <a:pt x="705104" y="769366"/>
                    <a:pt x="625729" y="769366"/>
                  </a:cubicBezTo>
                  <a:lnTo>
                    <a:pt x="143637" y="769366"/>
                  </a:lnTo>
                  <a:cubicBezTo>
                    <a:pt x="64262" y="769366"/>
                    <a:pt x="0" y="705104"/>
                    <a:pt x="0" y="62572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2066" cy="782066"/>
            </a:xfrm>
            <a:custGeom>
              <a:avLst/>
              <a:gdLst/>
              <a:ahLst/>
              <a:cxnLst/>
              <a:rect r="r" b="b" t="t" l="l"/>
              <a:pathLst>
                <a:path h="782066" w="782066">
                  <a:moveTo>
                    <a:pt x="0" y="149987"/>
                  </a:moveTo>
                  <a:cubicBezTo>
                    <a:pt x="0" y="67183"/>
                    <a:pt x="67183" y="0"/>
                    <a:pt x="149987" y="0"/>
                  </a:cubicBezTo>
                  <a:lnTo>
                    <a:pt x="632079" y="0"/>
                  </a:lnTo>
                  <a:lnTo>
                    <a:pt x="632079" y="6350"/>
                  </a:lnTo>
                  <a:lnTo>
                    <a:pt x="632079" y="0"/>
                  </a:lnTo>
                  <a:cubicBezTo>
                    <a:pt x="714883" y="0"/>
                    <a:pt x="782066" y="67183"/>
                    <a:pt x="782066" y="149987"/>
                  </a:cubicBezTo>
                  <a:lnTo>
                    <a:pt x="775716" y="149987"/>
                  </a:lnTo>
                  <a:lnTo>
                    <a:pt x="782066" y="149987"/>
                  </a:lnTo>
                  <a:lnTo>
                    <a:pt x="782066" y="632079"/>
                  </a:lnTo>
                  <a:lnTo>
                    <a:pt x="775716" y="632079"/>
                  </a:lnTo>
                  <a:lnTo>
                    <a:pt x="782066" y="632079"/>
                  </a:lnTo>
                  <a:cubicBezTo>
                    <a:pt x="782066" y="714883"/>
                    <a:pt x="714883" y="782066"/>
                    <a:pt x="632079" y="782066"/>
                  </a:cubicBezTo>
                  <a:lnTo>
                    <a:pt x="632079" y="775716"/>
                  </a:lnTo>
                  <a:lnTo>
                    <a:pt x="632079" y="782066"/>
                  </a:lnTo>
                  <a:lnTo>
                    <a:pt x="149987" y="782066"/>
                  </a:lnTo>
                  <a:lnTo>
                    <a:pt x="149987" y="775716"/>
                  </a:lnTo>
                  <a:lnTo>
                    <a:pt x="149987" y="782066"/>
                  </a:lnTo>
                  <a:cubicBezTo>
                    <a:pt x="67183" y="782066"/>
                    <a:pt x="0" y="714883"/>
                    <a:pt x="0" y="632079"/>
                  </a:cubicBezTo>
                  <a:lnTo>
                    <a:pt x="0" y="149987"/>
                  </a:lnTo>
                  <a:lnTo>
                    <a:pt x="6350" y="149987"/>
                  </a:lnTo>
                  <a:lnTo>
                    <a:pt x="0" y="149987"/>
                  </a:lnTo>
                  <a:moveTo>
                    <a:pt x="12700" y="149987"/>
                  </a:moveTo>
                  <a:lnTo>
                    <a:pt x="12700" y="632079"/>
                  </a:lnTo>
                  <a:lnTo>
                    <a:pt x="6350" y="632079"/>
                  </a:lnTo>
                  <a:lnTo>
                    <a:pt x="12700" y="632079"/>
                  </a:lnTo>
                  <a:cubicBezTo>
                    <a:pt x="12700" y="707898"/>
                    <a:pt x="74168" y="769366"/>
                    <a:pt x="149987" y="769366"/>
                  </a:cubicBezTo>
                  <a:lnTo>
                    <a:pt x="632079" y="769366"/>
                  </a:lnTo>
                  <a:cubicBezTo>
                    <a:pt x="707898" y="769366"/>
                    <a:pt x="769366" y="707898"/>
                    <a:pt x="769366" y="632079"/>
                  </a:cubicBezTo>
                  <a:lnTo>
                    <a:pt x="769366" y="149987"/>
                  </a:lnTo>
                  <a:cubicBezTo>
                    <a:pt x="769366" y="74168"/>
                    <a:pt x="707898" y="12700"/>
                    <a:pt x="632079" y="12700"/>
                  </a:cubicBezTo>
                  <a:lnTo>
                    <a:pt x="149987" y="12700"/>
                  </a:lnTo>
                  <a:lnTo>
                    <a:pt x="149987" y="6350"/>
                  </a:lnTo>
                  <a:lnTo>
                    <a:pt x="149987" y="12700"/>
                  </a:lnTo>
                  <a:cubicBezTo>
                    <a:pt x="74168" y="12700"/>
                    <a:pt x="12700" y="74168"/>
                    <a:pt x="12700" y="149987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450289" y="5560219"/>
            <a:ext cx="220861" cy="42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3125" spc="-63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05728" y="5397550"/>
            <a:ext cx="3366046" cy="42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2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High Transaction Fees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05728" y="5924401"/>
            <a:ext cx="7284839" cy="77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Centralized platforms often charge high fees for transactions, making it expensive for businesses and consumers.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92820" y="7771209"/>
            <a:ext cx="586531" cy="586531"/>
            <a:chOff x="0" y="0"/>
            <a:chExt cx="782042" cy="78204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69366" cy="769366"/>
            </a:xfrm>
            <a:custGeom>
              <a:avLst/>
              <a:gdLst/>
              <a:ahLst/>
              <a:cxnLst/>
              <a:rect r="r" b="b" t="t" l="l"/>
              <a:pathLst>
                <a:path h="769366" w="769366">
                  <a:moveTo>
                    <a:pt x="0" y="143637"/>
                  </a:moveTo>
                  <a:cubicBezTo>
                    <a:pt x="0" y="64262"/>
                    <a:pt x="64262" y="0"/>
                    <a:pt x="143637" y="0"/>
                  </a:cubicBezTo>
                  <a:lnTo>
                    <a:pt x="625729" y="0"/>
                  </a:lnTo>
                  <a:cubicBezTo>
                    <a:pt x="705104" y="0"/>
                    <a:pt x="769366" y="64262"/>
                    <a:pt x="769366" y="143637"/>
                  </a:cubicBezTo>
                  <a:lnTo>
                    <a:pt x="769366" y="625729"/>
                  </a:lnTo>
                  <a:cubicBezTo>
                    <a:pt x="769366" y="705104"/>
                    <a:pt x="705104" y="769366"/>
                    <a:pt x="625729" y="769366"/>
                  </a:cubicBezTo>
                  <a:lnTo>
                    <a:pt x="143637" y="769366"/>
                  </a:lnTo>
                  <a:cubicBezTo>
                    <a:pt x="64262" y="769366"/>
                    <a:pt x="0" y="705104"/>
                    <a:pt x="0" y="62572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82066" cy="782066"/>
            </a:xfrm>
            <a:custGeom>
              <a:avLst/>
              <a:gdLst/>
              <a:ahLst/>
              <a:cxnLst/>
              <a:rect r="r" b="b" t="t" l="l"/>
              <a:pathLst>
                <a:path h="782066" w="782066">
                  <a:moveTo>
                    <a:pt x="0" y="149987"/>
                  </a:moveTo>
                  <a:cubicBezTo>
                    <a:pt x="0" y="67183"/>
                    <a:pt x="67183" y="0"/>
                    <a:pt x="149987" y="0"/>
                  </a:cubicBezTo>
                  <a:lnTo>
                    <a:pt x="632079" y="0"/>
                  </a:lnTo>
                  <a:lnTo>
                    <a:pt x="632079" y="6350"/>
                  </a:lnTo>
                  <a:lnTo>
                    <a:pt x="632079" y="0"/>
                  </a:lnTo>
                  <a:cubicBezTo>
                    <a:pt x="714883" y="0"/>
                    <a:pt x="782066" y="67183"/>
                    <a:pt x="782066" y="149987"/>
                  </a:cubicBezTo>
                  <a:lnTo>
                    <a:pt x="775716" y="149987"/>
                  </a:lnTo>
                  <a:lnTo>
                    <a:pt x="782066" y="149987"/>
                  </a:lnTo>
                  <a:lnTo>
                    <a:pt x="782066" y="632079"/>
                  </a:lnTo>
                  <a:lnTo>
                    <a:pt x="775716" y="632079"/>
                  </a:lnTo>
                  <a:lnTo>
                    <a:pt x="782066" y="632079"/>
                  </a:lnTo>
                  <a:cubicBezTo>
                    <a:pt x="782066" y="714883"/>
                    <a:pt x="714883" y="782066"/>
                    <a:pt x="632079" y="782066"/>
                  </a:cubicBezTo>
                  <a:lnTo>
                    <a:pt x="632079" y="775716"/>
                  </a:lnTo>
                  <a:lnTo>
                    <a:pt x="632079" y="782066"/>
                  </a:lnTo>
                  <a:lnTo>
                    <a:pt x="149987" y="782066"/>
                  </a:lnTo>
                  <a:lnTo>
                    <a:pt x="149987" y="775716"/>
                  </a:lnTo>
                  <a:lnTo>
                    <a:pt x="149987" y="782066"/>
                  </a:lnTo>
                  <a:cubicBezTo>
                    <a:pt x="67183" y="782066"/>
                    <a:pt x="0" y="714883"/>
                    <a:pt x="0" y="632079"/>
                  </a:cubicBezTo>
                  <a:lnTo>
                    <a:pt x="0" y="149987"/>
                  </a:lnTo>
                  <a:lnTo>
                    <a:pt x="6350" y="149987"/>
                  </a:lnTo>
                  <a:lnTo>
                    <a:pt x="0" y="149987"/>
                  </a:lnTo>
                  <a:moveTo>
                    <a:pt x="12700" y="149987"/>
                  </a:moveTo>
                  <a:lnTo>
                    <a:pt x="12700" y="632079"/>
                  </a:lnTo>
                  <a:lnTo>
                    <a:pt x="6350" y="632079"/>
                  </a:lnTo>
                  <a:lnTo>
                    <a:pt x="12700" y="632079"/>
                  </a:lnTo>
                  <a:cubicBezTo>
                    <a:pt x="12700" y="707898"/>
                    <a:pt x="74168" y="769366"/>
                    <a:pt x="149987" y="769366"/>
                  </a:cubicBezTo>
                  <a:lnTo>
                    <a:pt x="632079" y="769366"/>
                  </a:lnTo>
                  <a:cubicBezTo>
                    <a:pt x="707898" y="769366"/>
                    <a:pt x="769366" y="707898"/>
                    <a:pt x="769366" y="632079"/>
                  </a:cubicBezTo>
                  <a:lnTo>
                    <a:pt x="769366" y="149987"/>
                  </a:lnTo>
                  <a:cubicBezTo>
                    <a:pt x="769366" y="74168"/>
                    <a:pt x="707898" y="12700"/>
                    <a:pt x="632079" y="12700"/>
                  </a:cubicBezTo>
                  <a:lnTo>
                    <a:pt x="149987" y="12700"/>
                  </a:lnTo>
                  <a:lnTo>
                    <a:pt x="149987" y="6350"/>
                  </a:lnTo>
                  <a:lnTo>
                    <a:pt x="149987" y="12700"/>
                  </a:lnTo>
                  <a:cubicBezTo>
                    <a:pt x="74168" y="12700"/>
                    <a:pt x="12700" y="74168"/>
                    <a:pt x="12700" y="149987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75730" y="7910066"/>
            <a:ext cx="220564" cy="42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3125" spc="-63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31020" y="7747396"/>
            <a:ext cx="3366046" cy="42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2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Data Privacy Concerns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31020" y="8274249"/>
            <a:ext cx="7284839" cy="77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User data is often collected and used without explicit consent, raising concerns about privacy and security.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267528" y="7771209"/>
            <a:ext cx="586531" cy="586531"/>
            <a:chOff x="0" y="0"/>
            <a:chExt cx="782042" cy="78204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769366" cy="769366"/>
            </a:xfrm>
            <a:custGeom>
              <a:avLst/>
              <a:gdLst/>
              <a:ahLst/>
              <a:cxnLst/>
              <a:rect r="r" b="b" t="t" l="l"/>
              <a:pathLst>
                <a:path h="769366" w="769366">
                  <a:moveTo>
                    <a:pt x="0" y="143637"/>
                  </a:moveTo>
                  <a:cubicBezTo>
                    <a:pt x="0" y="64262"/>
                    <a:pt x="64262" y="0"/>
                    <a:pt x="143637" y="0"/>
                  </a:cubicBezTo>
                  <a:lnTo>
                    <a:pt x="625729" y="0"/>
                  </a:lnTo>
                  <a:cubicBezTo>
                    <a:pt x="705104" y="0"/>
                    <a:pt x="769366" y="64262"/>
                    <a:pt x="769366" y="143637"/>
                  </a:cubicBezTo>
                  <a:lnTo>
                    <a:pt x="769366" y="625729"/>
                  </a:lnTo>
                  <a:cubicBezTo>
                    <a:pt x="769366" y="705104"/>
                    <a:pt x="705104" y="769366"/>
                    <a:pt x="625729" y="769366"/>
                  </a:cubicBezTo>
                  <a:lnTo>
                    <a:pt x="143637" y="769366"/>
                  </a:lnTo>
                  <a:cubicBezTo>
                    <a:pt x="64262" y="769366"/>
                    <a:pt x="0" y="705104"/>
                    <a:pt x="0" y="62572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82066" cy="782066"/>
            </a:xfrm>
            <a:custGeom>
              <a:avLst/>
              <a:gdLst/>
              <a:ahLst/>
              <a:cxnLst/>
              <a:rect r="r" b="b" t="t" l="l"/>
              <a:pathLst>
                <a:path h="782066" w="782066">
                  <a:moveTo>
                    <a:pt x="0" y="149987"/>
                  </a:moveTo>
                  <a:cubicBezTo>
                    <a:pt x="0" y="67183"/>
                    <a:pt x="67183" y="0"/>
                    <a:pt x="149987" y="0"/>
                  </a:cubicBezTo>
                  <a:lnTo>
                    <a:pt x="632079" y="0"/>
                  </a:lnTo>
                  <a:lnTo>
                    <a:pt x="632079" y="6350"/>
                  </a:lnTo>
                  <a:lnTo>
                    <a:pt x="632079" y="0"/>
                  </a:lnTo>
                  <a:cubicBezTo>
                    <a:pt x="714883" y="0"/>
                    <a:pt x="782066" y="67183"/>
                    <a:pt x="782066" y="149987"/>
                  </a:cubicBezTo>
                  <a:lnTo>
                    <a:pt x="775716" y="149987"/>
                  </a:lnTo>
                  <a:lnTo>
                    <a:pt x="782066" y="149987"/>
                  </a:lnTo>
                  <a:lnTo>
                    <a:pt x="782066" y="632079"/>
                  </a:lnTo>
                  <a:lnTo>
                    <a:pt x="775716" y="632079"/>
                  </a:lnTo>
                  <a:lnTo>
                    <a:pt x="782066" y="632079"/>
                  </a:lnTo>
                  <a:cubicBezTo>
                    <a:pt x="782066" y="714883"/>
                    <a:pt x="714883" y="782066"/>
                    <a:pt x="632079" y="782066"/>
                  </a:cubicBezTo>
                  <a:lnTo>
                    <a:pt x="632079" y="775716"/>
                  </a:lnTo>
                  <a:lnTo>
                    <a:pt x="632079" y="782066"/>
                  </a:lnTo>
                  <a:lnTo>
                    <a:pt x="149987" y="782066"/>
                  </a:lnTo>
                  <a:lnTo>
                    <a:pt x="149987" y="775716"/>
                  </a:lnTo>
                  <a:lnTo>
                    <a:pt x="149987" y="782066"/>
                  </a:lnTo>
                  <a:cubicBezTo>
                    <a:pt x="67183" y="782066"/>
                    <a:pt x="0" y="714883"/>
                    <a:pt x="0" y="632079"/>
                  </a:cubicBezTo>
                  <a:lnTo>
                    <a:pt x="0" y="149987"/>
                  </a:lnTo>
                  <a:lnTo>
                    <a:pt x="6350" y="149987"/>
                  </a:lnTo>
                  <a:lnTo>
                    <a:pt x="0" y="149987"/>
                  </a:lnTo>
                  <a:moveTo>
                    <a:pt x="12700" y="149987"/>
                  </a:moveTo>
                  <a:lnTo>
                    <a:pt x="12700" y="632079"/>
                  </a:lnTo>
                  <a:lnTo>
                    <a:pt x="6350" y="632079"/>
                  </a:lnTo>
                  <a:lnTo>
                    <a:pt x="12700" y="632079"/>
                  </a:lnTo>
                  <a:cubicBezTo>
                    <a:pt x="12700" y="707898"/>
                    <a:pt x="74168" y="769366"/>
                    <a:pt x="149987" y="769366"/>
                  </a:cubicBezTo>
                  <a:lnTo>
                    <a:pt x="632079" y="769366"/>
                  </a:lnTo>
                  <a:cubicBezTo>
                    <a:pt x="707898" y="769366"/>
                    <a:pt x="769366" y="707898"/>
                    <a:pt x="769366" y="632079"/>
                  </a:cubicBezTo>
                  <a:lnTo>
                    <a:pt x="769366" y="149987"/>
                  </a:lnTo>
                  <a:cubicBezTo>
                    <a:pt x="769366" y="74168"/>
                    <a:pt x="707898" y="12700"/>
                    <a:pt x="632079" y="12700"/>
                  </a:cubicBezTo>
                  <a:lnTo>
                    <a:pt x="149987" y="12700"/>
                  </a:lnTo>
                  <a:lnTo>
                    <a:pt x="149987" y="6350"/>
                  </a:lnTo>
                  <a:lnTo>
                    <a:pt x="149987" y="12700"/>
                  </a:lnTo>
                  <a:cubicBezTo>
                    <a:pt x="74168" y="12700"/>
                    <a:pt x="12700" y="74168"/>
                    <a:pt x="12700" y="149987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455944" y="7910066"/>
            <a:ext cx="209699" cy="42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3125" spc="-63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05728" y="7747396"/>
            <a:ext cx="3366046" cy="42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2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Limited Accessibility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05728" y="8274249"/>
            <a:ext cx="7284839" cy="117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Not everyone has equal access to online platforms, leaving many individuals and communities excluded from the benefits of e-commerce.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7" y="3093987"/>
            <a:ext cx="11003607" cy="92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2"/>
              </a:lnSpc>
            </a:pPr>
            <a:r>
              <a:rPr lang="en-US" sz="5812" spc="-117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Benefits of Decentralized Systems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4752082"/>
            <a:ext cx="3721299" cy="46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874" spc="-58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Open Records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443537"/>
            <a:ext cx="4972645" cy="130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All the details are recorded publicly, so it's easy to see how things are moving around.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6160" y="4752082"/>
            <a:ext cx="3721299" cy="46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874" spc="-58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Lower Costs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6160" y="5443537"/>
            <a:ext cx="4972645" cy="130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Decentralized platforms don't need middlemen, so transaction fees are lower for businesses and customers.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0084" y="4752082"/>
            <a:ext cx="3721299" cy="46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874" spc="-58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More Security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0084" y="5443537"/>
            <a:ext cx="4972645" cy="130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Blockchain tech protects against fraud and changes, making online transactions safer.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08119" y="710207"/>
            <a:ext cx="9529762" cy="88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562" spc="-112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Blockchain in Online Shopping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96262" y="2936974"/>
            <a:ext cx="38100" cy="6601717"/>
            <a:chOff x="0" y="0"/>
            <a:chExt cx="50800" cy="88022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8802243"/>
            </a:xfrm>
            <a:custGeom>
              <a:avLst/>
              <a:gdLst/>
              <a:ahLst/>
              <a:cxnLst/>
              <a:rect r="r" b="b" t="t" l="l"/>
              <a:pathLst>
                <a:path h="8802243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776843"/>
                  </a:lnTo>
                  <a:cubicBezTo>
                    <a:pt x="50800" y="8790813"/>
                    <a:pt x="39370" y="8802243"/>
                    <a:pt x="25400" y="8802243"/>
                  </a:cubicBezTo>
                  <a:cubicBezTo>
                    <a:pt x="11430" y="8802243"/>
                    <a:pt x="0" y="8790813"/>
                    <a:pt x="0" y="8776843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482608" y="3528715"/>
            <a:ext cx="950119" cy="38100"/>
            <a:chOff x="0" y="0"/>
            <a:chExt cx="1266825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6825" cy="50800"/>
            </a:xfrm>
            <a:custGeom>
              <a:avLst/>
              <a:gdLst/>
              <a:ahLst/>
              <a:cxnLst/>
              <a:rect r="r" b="b" t="t" l="l"/>
              <a:pathLst>
                <a:path h="50800" w="126682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41425" y="0"/>
                  </a:lnTo>
                  <a:cubicBezTo>
                    <a:pt x="1255395" y="0"/>
                    <a:pt x="1266825" y="11430"/>
                    <a:pt x="1266825" y="25400"/>
                  </a:cubicBezTo>
                  <a:cubicBezTo>
                    <a:pt x="1266825" y="39370"/>
                    <a:pt x="1255395" y="50800"/>
                    <a:pt x="124142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905155" y="3237607"/>
            <a:ext cx="620316" cy="620316"/>
            <a:chOff x="0" y="0"/>
            <a:chExt cx="827088" cy="8270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14324" cy="814451"/>
            </a:xfrm>
            <a:custGeom>
              <a:avLst/>
              <a:gdLst/>
              <a:ahLst/>
              <a:cxnLst/>
              <a:rect r="r" b="b" t="t" l="l"/>
              <a:pathLst>
                <a:path h="814451" w="814324">
                  <a:moveTo>
                    <a:pt x="0" y="152019"/>
                  </a:moveTo>
                  <a:cubicBezTo>
                    <a:pt x="0" y="68072"/>
                    <a:pt x="68072" y="0"/>
                    <a:pt x="152019" y="0"/>
                  </a:cubicBezTo>
                  <a:lnTo>
                    <a:pt x="662305" y="0"/>
                  </a:lnTo>
                  <a:cubicBezTo>
                    <a:pt x="746252" y="0"/>
                    <a:pt x="814324" y="68072"/>
                    <a:pt x="814324" y="152019"/>
                  </a:cubicBezTo>
                  <a:lnTo>
                    <a:pt x="814324" y="662305"/>
                  </a:lnTo>
                  <a:cubicBezTo>
                    <a:pt x="814324" y="746252"/>
                    <a:pt x="746252" y="814324"/>
                    <a:pt x="662305" y="814324"/>
                  </a:cubicBezTo>
                  <a:lnTo>
                    <a:pt x="152019" y="814324"/>
                  </a:lnTo>
                  <a:cubicBezTo>
                    <a:pt x="68072" y="814451"/>
                    <a:pt x="0" y="746379"/>
                    <a:pt x="0" y="662305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7024" cy="827151"/>
            </a:xfrm>
            <a:custGeom>
              <a:avLst/>
              <a:gdLst/>
              <a:ahLst/>
              <a:cxnLst/>
              <a:rect r="r" b="b" t="t" l="l"/>
              <a:pathLst>
                <a:path h="827151" w="827024">
                  <a:moveTo>
                    <a:pt x="0" y="158369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cubicBezTo>
                    <a:pt x="756158" y="0"/>
                    <a:pt x="827024" y="70866"/>
                    <a:pt x="827024" y="158369"/>
                  </a:cubicBezTo>
                  <a:lnTo>
                    <a:pt x="827024" y="668655"/>
                  </a:lnTo>
                  <a:lnTo>
                    <a:pt x="820674" y="668655"/>
                  </a:lnTo>
                  <a:lnTo>
                    <a:pt x="827024" y="668655"/>
                  </a:lnTo>
                  <a:cubicBezTo>
                    <a:pt x="827024" y="756158"/>
                    <a:pt x="756158" y="827024"/>
                    <a:pt x="668655" y="827024"/>
                  </a:cubicBezTo>
                  <a:lnTo>
                    <a:pt x="668655" y="820674"/>
                  </a:lnTo>
                  <a:lnTo>
                    <a:pt x="668655" y="827024"/>
                  </a:lnTo>
                  <a:lnTo>
                    <a:pt x="158369" y="827024"/>
                  </a:lnTo>
                  <a:lnTo>
                    <a:pt x="158369" y="820674"/>
                  </a:lnTo>
                  <a:lnTo>
                    <a:pt x="158369" y="827024"/>
                  </a:lnTo>
                  <a:cubicBezTo>
                    <a:pt x="70866" y="827151"/>
                    <a:pt x="0" y="756158"/>
                    <a:pt x="0" y="668655"/>
                  </a:cubicBezTo>
                  <a:lnTo>
                    <a:pt x="0" y="158369"/>
                  </a:lnTo>
                  <a:lnTo>
                    <a:pt x="6350" y="158369"/>
                  </a:lnTo>
                  <a:lnTo>
                    <a:pt x="0" y="158369"/>
                  </a:lnTo>
                  <a:moveTo>
                    <a:pt x="12700" y="158369"/>
                  </a:moveTo>
                  <a:lnTo>
                    <a:pt x="12700" y="668655"/>
                  </a:lnTo>
                  <a:lnTo>
                    <a:pt x="6350" y="668655"/>
                  </a:lnTo>
                  <a:lnTo>
                    <a:pt x="12700" y="668655"/>
                  </a:lnTo>
                  <a:cubicBezTo>
                    <a:pt x="12700" y="749046"/>
                    <a:pt x="77978" y="814324"/>
                    <a:pt x="158369" y="814324"/>
                  </a:cubicBezTo>
                  <a:lnTo>
                    <a:pt x="668655" y="814324"/>
                  </a:lnTo>
                  <a:cubicBezTo>
                    <a:pt x="749046" y="814324"/>
                    <a:pt x="814324" y="749046"/>
                    <a:pt x="814324" y="668655"/>
                  </a:cubicBezTo>
                  <a:lnTo>
                    <a:pt x="814324" y="158369"/>
                  </a:lnTo>
                  <a:lnTo>
                    <a:pt x="820674" y="158369"/>
                  </a:lnTo>
                  <a:lnTo>
                    <a:pt x="814324" y="158369"/>
                  </a:lnTo>
                  <a:cubicBezTo>
                    <a:pt x="814451" y="77978"/>
                    <a:pt x="749173" y="12700"/>
                    <a:pt x="66865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978"/>
                    <a:pt x="12700" y="158369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28099" y="3381524"/>
            <a:ext cx="174426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spc="-67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08356" y="3170336"/>
            <a:ext cx="3615184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spc="-56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Recorded Transactions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08356" y="3730824"/>
            <a:ext cx="7629525" cy="95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All the buying and selling is recorded on a shared list. This makes the info safe and hard to change.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482608" y="5819775"/>
            <a:ext cx="950119" cy="38100"/>
            <a:chOff x="0" y="0"/>
            <a:chExt cx="1266825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66825" cy="50800"/>
            </a:xfrm>
            <a:custGeom>
              <a:avLst/>
              <a:gdLst/>
              <a:ahLst/>
              <a:cxnLst/>
              <a:rect r="r" b="b" t="t" l="l"/>
              <a:pathLst>
                <a:path h="50800" w="126682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41425" y="0"/>
                  </a:lnTo>
                  <a:cubicBezTo>
                    <a:pt x="1255395" y="0"/>
                    <a:pt x="1266825" y="11430"/>
                    <a:pt x="1266825" y="25400"/>
                  </a:cubicBezTo>
                  <a:cubicBezTo>
                    <a:pt x="1266825" y="39370"/>
                    <a:pt x="1255395" y="50800"/>
                    <a:pt x="124142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905155" y="5528668"/>
            <a:ext cx="620316" cy="620316"/>
            <a:chOff x="0" y="0"/>
            <a:chExt cx="827088" cy="8270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14324" cy="814451"/>
            </a:xfrm>
            <a:custGeom>
              <a:avLst/>
              <a:gdLst/>
              <a:ahLst/>
              <a:cxnLst/>
              <a:rect r="r" b="b" t="t" l="l"/>
              <a:pathLst>
                <a:path h="814451" w="814324">
                  <a:moveTo>
                    <a:pt x="0" y="152019"/>
                  </a:moveTo>
                  <a:cubicBezTo>
                    <a:pt x="0" y="68072"/>
                    <a:pt x="68072" y="0"/>
                    <a:pt x="152019" y="0"/>
                  </a:cubicBezTo>
                  <a:lnTo>
                    <a:pt x="662305" y="0"/>
                  </a:lnTo>
                  <a:cubicBezTo>
                    <a:pt x="746252" y="0"/>
                    <a:pt x="814324" y="68072"/>
                    <a:pt x="814324" y="152019"/>
                  </a:cubicBezTo>
                  <a:lnTo>
                    <a:pt x="814324" y="662305"/>
                  </a:lnTo>
                  <a:cubicBezTo>
                    <a:pt x="814324" y="746252"/>
                    <a:pt x="746252" y="814324"/>
                    <a:pt x="662305" y="814324"/>
                  </a:cubicBezTo>
                  <a:lnTo>
                    <a:pt x="152019" y="814324"/>
                  </a:lnTo>
                  <a:cubicBezTo>
                    <a:pt x="68072" y="814451"/>
                    <a:pt x="0" y="746379"/>
                    <a:pt x="0" y="662305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27024" cy="827151"/>
            </a:xfrm>
            <a:custGeom>
              <a:avLst/>
              <a:gdLst/>
              <a:ahLst/>
              <a:cxnLst/>
              <a:rect r="r" b="b" t="t" l="l"/>
              <a:pathLst>
                <a:path h="827151" w="827024">
                  <a:moveTo>
                    <a:pt x="0" y="158369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cubicBezTo>
                    <a:pt x="756158" y="0"/>
                    <a:pt x="827024" y="70866"/>
                    <a:pt x="827024" y="158369"/>
                  </a:cubicBezTo>
                  <a:lnTo>
                    <a:pt x="827024" y="668655"/>
                  </a:lnTo>
                  <a:lnTo>
                    <a:pt x="820674" y="668655"/>
                  </a:lnTo>
                  <a:lnTo>
                    <a:pt x="827024" y="668655"/>
                  </a:lnTo>
                  <a:cubicBezTo>
                    <a:pt x="827024" y="756158"/>
                    <a:pt x="756158" y="827024"/>
                    <a:pt x="668655" y="827024"/>
                  </a:cubicBezTo>
                  <a:lnTo>
                    <a:pt x="668655" y="820674"/>
                  </a:lnTo>
                  <a:lnTo>
                    <a:pt x="668655" y="827024"/>
                  </a:lnTo>
                  <a:lnTo>
                    <a:pt x="158369" y="827024"/>
                  </a:lnTo>
                  <a:lnTo>
                    <a:pt x="158369" y="820674"/>
                  </a:lnTo>
                  <a:lnTo>
                    <a:pt x="158369" y="827024"/>
                  </a:lnTo>
                  <a:cubicBezTo>
                    <a:pt x="70866" y="827151"/>
                    <a:pt x="0" y="756158"/>
                    <a:pt x="0" y="668655"/>
                  </a:cubicBezTo>
                  <a:lnTo>
                    <a:pt x="0" y="158369"/>
                  </a:lnTo>
                  <a:lnTo>
                    <a:pt x="6350" y="158369"/>
                  </a:lnTo>
                  <a:lnTo>
                    <a:pt x="0" y="158369"/>
                  </a:lnTo>
                  <a:moveTo>
                    <a:pt x="12700" y="158369"/>
                  </a:moveTo>
                  <a:lnTo>
                    <a:pt x="12700" y="668655"/>
                  </a:lnTo>
                  <a:lnTo>
                    <a:pt x="6350" y="668655"/>
                  </a:lnTo>
                  <a:lnTo>
                    <a:pt x="12700" y="668655"/>
                  </a:lnTo>
                  <a:cubicBezTo>
                    <a:pt x="12700" y="749046"/>
                    <a:pt x="77978" y="814324"/>
                    <a:pt x="158369" y="814324"/>
                  </a:cubicBezTo>
                  <a:lnTo>
                    <a:pt x="668655" y="814324"/>
                  </a:lnTo>
                  <a:cubicBezTo>
                    <a:pt x="749046" y="814324"/>
                    <a:pt x="814324" y="749046"/>
                    <a:pt x="814324" y="668655"/>
                  </a:cubicBezTo>
                  <a:lnTo>
                    <a:pt x="814324" y="158369"/>
                  </a:lnTo>
                  <a:lnTo>
                    <a:pt x="820674" y="158369"/>
                  </a:lnTo>
                  <a:lnTo>
                    <a:pt x="814324" y="158369"/>
                  </a:lnTo>
                  <a:cubicBezTo>
                    <a:pt x="814451" y="77978"/>
                    <a:pt x="749173" y="12700"/>
                    <a:pt x="66865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978"/>
                    <a:pt x="12700" y="158369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098334" y="5672584"/>
            <a:ext cx="233809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spc="-67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08356" y="5461398"/>
            <a:ext cx="3605659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spc="-56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Automatic Agreements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08356" y="6021884"/>
            <a:ext cx="7629525" cy="95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Computers can make deals without people involved. This makes the process faster and easier.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482608" y="8110835"/>
            <a:ext cx="950119" cy="38100"/>
            <a:chOff x="0" y="0"/>
            <a:chExt cx="1266825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66825" cy="50800"/>
            </a:xfrm>
            <a:custGeom>
              <a:avLst/>
              <a:gdLst/>
              <a:ahLst/>
              <a:cxnLst/>
              <a:rect r="r" b="b" t="t" l="l"/>
              <a:pathLst>
                <a:path h="50800" w="126682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41425" y="0"/>
                  </a:lnTo>
                  <a:cubicBezTo>
                    <a:pt x="1255395" y="0"/>
                    <a:pt x="1266825" y="11430"/>
                    <a:pt x="1266825" y="25400"/>
                  </a:cubicBezTo>
                  <a:cubicBezTo>
                    <a:pt x="1266825" y="39370"/>
                    <a:pt x="1255395" y="50800"/>
                    <a:pt x="1241425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905155" y="7819727"/>
            <a:ext cx="620316" cy="620316"/>
            <a:chOff x="0" y="0"/>
            <a:chExt cx="827088" cy="82708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14324" cy="814451"/>
            </a:xfrm>
            <a:custGeom>
              <a:avLst/>
              <a:gdLst/>
              <a:ahLst/>
              <a:cxnLst/>
              <a:rect r="r" b="b" t="t" l="l"/>
              <a:pathLst>
                <a:path h="814451" w="814324">
                  <a:moveTo>
                    <a:pt x="0" y="152019"/>
                  </a:moveTo>
                  <a:cubicBezTo>
                    <a:pt x="0" y="68072"/>
                    <a:pt x="68072" y="0"/>
                    <a:pt x="152019" y="0"/>
                  </a:cubicBezTo>
                  <a:lnTo>
                    <a:pt x="662305" y="0"/>
                  </a:lnTo>
                  <a:cubicBezTo>
                    <a:pt x="746252" y="0"/>
                    <a:pt x="814324" y="68072"/>
                    <a:pt x="814324" y="152019"/>
                  </a:cubicBezTo>
                  <a:lnTo>
                    <a:pt x="814324" y="662305"/>
                  </a:lnTo>
                  <a:cubicBezTo>
                    <a:pt x="814324" y="746252"/>
                    <a:pt x="746252" y="814324"/>
                    <a:pt x="662305" y="814324"/>
                  </a:cubicBezTo>
                  <a:lnTo>
                    <a:pt x="152019" y="814324"/>
                  </a:lnTo>
                  <a:cubicBezTo>
                    <a:pt x="68072" y="814451"/>
                    <a:pt x="0" y="746379"/>
                    <a:pt x="0" y="662305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27024" cy="827151"/>
            </a:xfrm>
            <a:custGeom>
              <a:avLst/>
              <a:gdLst/>
              <a:ahLst/>
              <a:cxnLst/>
              <a:rect r="r" b="b" t="t" l="l"/>
              <a:pathLst>
                <a:path h="827151" w="827024">
                  <a:moveTo>
                    <a:pt x="0" y="158369"/>
                  </a:moveTo>
                  <a:cubicBezTo>
                    <a:pt x="0" y="70866"/>
                    <a:pt x="70866" y="0"/>
                    <a:pt x="158369" y="0"/>
                  </a:cubicBez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lnTo>
                    <a:pt x="668655" y="6350"/>
                  </a:lnTo>
                  <a:lnTo>
                    <a:pt x="668655" y="0"/>
                  </a:lnTo>
                  <a:cubicBezTo>
                    <a:pt x="756158" y="0"/>
                    <a:pt x="827024" y="70866"/>
                    <a:pt x="827024" y="158369"/>
                  </a:cubicBezTo>
                  <a:lnTo>
                    <a:pt x="827024" y="668655"/>
                  </a:lnTo>
                  <a:lnTo>
                    <a:pt x="820674" y="668655"/>
                  </a:lnTo>
                  <a:lnTo>
                    <a:pt x="827024" y="668655"/>
                  </a:lnTo>
                  <a:cubicBezTo>
                    <a:pt x="827024" y="756158"/>
                    <a:pt x="756158" y="827024"/>
                    <a:pt x="668655" y="827024"/>
                  </a:cubicBezTo>
                  <a:lnTo>
                    <a:pt x="668655" y="820674"/>
                  </a:lnTo>
                  <a:lnTo>
                    <a:pt x="668655" y="827024"/>
                  </a:lnTo>
                  <a:lnTo>
                    <a:pt x="158369" y="827024"/>
                  </a:lnTo>
                  <a:lnTo>
                    <a:pt x="158369" y="820674"/>
                  </a:lnTo>
                  <a:lnTo>
                    <a:pt x="158369" y="827024"/>
                  </a:lnTo>
                  <a:cubicBezTo>
                    <a:pt x="70866" y="827151"/>
                    <a:pt x="0" y="756158"/>
                    <a:pt x="0" y="668655"/>
                  </a:cubicBezTo>
                  <a:lnTo>
                    <a:pt x="0" y="158369"/>
                  </a:lnTo>
                  <a:lnTo>
                    <a:pt x="6350" y="158369"/>
                  </a:lnTo>
                  <a:lnTo>
                    <a:pt x="0" y="158369"/>
                  </a:lnTo>
                  <a:moveTo>
                    <a:pt x="12700" y="158369"/>
                  </a:moveTo>
                  <a:lnTo>
                    <a:pt x="12700" y="668655"/>
                  </a:lnTo>
                  <a:lnTo>
                    <a:pt x="6350" y="668655"/>
                  </a:lnTo>
                  <a:lnTo>
                    <a:pt x="12700" y="668655"/>
                  </a:lnTo>
                  <a:cubicBezTo>
                    <a:pt x="12700" y="749046"/>
                    <a:pt x="77978" y="814324"/>
                    <a:pt x="158369" y="814324"/>
                  </a:cubicBezTo>
                  <a:lnTo>
                    <a:pt x="668655" y="814324"/>
                  </a:lnTo>
                  <a:cubicBezTo>
                    <a:pt x="749046" y="814324"/>
                    <a:pt x="814324" y="749046"/>
                    <a:pt x="814324" y="668655"/>
                  </a:cubicBezTo>
                  <a:lnTo>
                    <a:pt x="814324" y="158369"/>
                  </a:lnTo>
                  <a:lnTo>
                    <a:pt x="820674" y="158369"/>
                  </a:lnTo>
                  <a:lnTo>
                    <a:pt x="814324" y="158369"/>
                  </a:lnTo>
                  <a:cubicBezTo>
                    <a:pt x="814451" y="77978"/>
                    <a:pt x="749173" y="12700"/>
                    <a:pt x="668655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978" y="12700"/>
                    <a:pt x="12700" y="77978"/>
                    <a:pt x="12700" y="158369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098482" y="7963644"/>
            <a:ext cx="233511" cy="37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spc="-67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08356" y="7752458"/>
            <a:ext cx="3562945" cy="48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spc="-56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Tokenization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08356" y="8312944"/>
            <a:ext cx="7629525" cy="95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spc="-42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Digital assets are represented by tokens, enabling seamless transfer and ownership of goods and services.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8" y="970360"/>
            <a:ext cx="8299400" cy="92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2"/>
              </a:lnSpc>
            </a:pPr>
            <a:r>
              <a:rPr lang="en-US" sz="5812" spc="-117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Direct Buying and Selling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56389" y="2373511"/>
            <a:ext cx="38100" cy="6895505"/>
            <a:chOff x="0" y="0"/>
            <a:chExt cx="50800" cy="91940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9194038"/>
            </a:xfrm>
            <a:custGeom>
              <a:avLst/>
              <a:gdLst/>
              <a:ahLst/>
              <a:cxnLst/>
              <a:rect r="r" b="b" t="t" l="l"/>
              <a:pathLst>
                <a:path h="9194038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168638"/>
                  </a:lnTo>
                  <a:cubicBezTo>
                    <a:pt x="50800" y="9182608"/>
                    <a:pt x="39370" y="9194038"/>
                    <a:pt x="25400" y="9194038"/>
                  </a:cubicBezTo>
                  <a:cubicBezTo>
                    <a:pt x="11430" y="9194038"/>
                    <a:pt x="0" y="9182608"/>
                    <a:pt x="0" y="9168638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56277" y="2992339"/>
            <a:ext cx="992237" cy="38100"/>
            <a:chOff x="0" y="0"/>
            <a:chExt cx="1322983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951737" y="2687687"/>
            <a:ext cx="647402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184356" y="2845148"/>
            <a:ext cx="182166" cy="46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3500" spc="-7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34860" y="2628454"/>
            <a:ext cx="3918198" cy="46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874" spc="-58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People Connect Directly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34860" y="3206502"/>
            <a:ext cx="7460902" cy="861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Buyers and sellers work together without middlemen, which makes things easier.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56277" y="5385346"/>
            <a:ext cx="992237" cy="38100"/>
            <a:chOff x="0" y="0"/>
            <a:chExt cx="1322983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951737" y="5080695"/>
            <a:ext cx="647402" cy="647403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153251" y="5238155"/>
            <a:ext cx="244228" cy="46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3500" spc="-7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4860" y="5021461"/>
            <a:ext cx="3721299" cy="46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874" spc="-58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Automatic Deals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34860" y="5599509"/>
            <a:ext cx="7460902" cy="861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Computers can make deals without people involved. This makes the process faster and simpler.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556277" y="7778354"/>
            <a:ext cx="992237" cy="38100"/>
            <a:chOff x="0" y="0"/>
            <a:chExt cx="1322983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22959" cy="50800"/>
            </a:xfrm>
            <a:custGeom>
              <a:avLst/>
              <a:gdLst/>
              <a:ahLst/>
              <a:cxnLst/>
              <a:rect r="r" b="b" t="t" l="l"/>
              <a:pathLst>
                <a:path h="50800" w="1322959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951737" y="7473702"/>
            <a:ext cx="647402" cy="647403"/>
            <a:chOff x="0" y="0"/>
            <a:chExt cx="863203" cy="863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153549" y="7631162"/>
            <a:ext cx="243780" cy="46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3500" spc="-70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34860" y="7414469"/>
            <a:ext cx="3721299" cy="46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874" spc="-58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Secure Transactions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34860" y="7992516"/>
            <a:ext cx="7460902" cy="861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Deals are protected by special codes, so you don't need to trust other people.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7" y="4898975"/>
            <a:ext cx="12735222" cy="92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12"/>
              </a:lnSpc>
            </a:pPr>
            <a:r>
              <a:rPr lang="en-US" sz="5812" spc="-117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Open Markets Without Central Control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6297365"/>
            <a:ext cx="5254973" cy="2591692"/>
            <a:chOff x="0" y="0"/>
            <a:chExt cx="7006630" cy="34555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993890" cy="3442843"/>
            </a:xfrm>
            <a:custGeom>
              <a:avLst/>
              <a:gdLst/>
              <a:ahLst/>
              <a:cxnLst/>
              <a:rect r="r" b="b" t="t" l="l"/>
              <a:pathLst>
                <a:path h="3442843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84093"/>
                  </a:lnTo>
                  <a:cubicBezTo>
                    <a:pt x="6993890" y="3371850"/>
                    <a:pt x="6922643" y="3442843"/>
                    <a:pt x="6834759" y="3442843"/>
                  </a:cubicBezTo>
                  <a:lnTo>
                    <a:pt x="159131" y="3442843"/>
                  </a:lnTo>
                  <a:cubicBezTo>
                    <a:pt x="71247" y="3442843"/>
                    <a:pt x="0" y="3371850"/>
                    <a:pt x="0" y="3284093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6717" cy="3455543"/>
            </a:xfrm>
            <a:custGeom>
              <a:avLst/>
              <a:gdLst/>
              <a:ahLst/>
              <a:cxnLst/>
              <a:rect r="r" b="b" t="t" l="l"/>
              <a:pathLst>
                <a:path h="3455543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90443"/>
                  </a:lnTo>
                  <a:lnTo>
                    <a:pt x="7000367" y="3290443"/>
                  </a:lnTo>
                  <a:lnTo>
                    <a:pt x="7006717" y="3290443"/>
                  </a:lnTo>
                  <a:cubicBezTo>
                    <a:pt x="7006717" y="3381629"/>
                    <a:pt x="6932676" y="3455543"/>
                    <a:pt x="6841236" y="3455543"/>
                  </a:cubicBezTo>
                  <a:lnTo>
                    <a:pt x="6841236" y="3449193"/>
                  </a:lnTo>
                  <a:lnTo>
                    <a:pt x="6841236" y="3455543"/>
                  </a:lnTo>
                  <a:lnTo>
                    <a:pt x="165481" y="3455543"/>
                  </a:lnTo>
                  <a:lnTo>
                    <a:pt x="165481" y="3449193"/>
                  </a:lnTo>
                  <a:lnTo>
                    <a:pt x="165481" y="3455543"/>
                  </a:lnTo>
                  <a:cubicBezTo>
                    <a:pt x="74168" y="3455543"/>
                    <a:pt x="0" y="3381629"/>
                    <a:pt x="0" y="32904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90443"/>
                  </a:lnTo>
                  <a:lnTo>
                    <a:pt x="6350" y="3290443"/>
                  </a:lnTo>
                  <a:lnTo>
                    <a:pt x="12700" y="3290443"/>
                  </a:lnTo>
                  <a:cubicBezTo>
                    <a:pt x="12700" y="3374644"/>
                    <a:pt x="81026" y="3442843"/>
                    <a:pt x="165481" y="3442843"/>
                  </a:cubicBezTo>
                  <a:lnTo>
                    <a:pt x="6841236" y="3442843"/>
                  </a:lnTo>
                  <a:cubicBezTo>
                    <a:pt x="6925564" y="3442843"/>
                    <a:pt x="6994017" y="3374644"/>
                    <a:pt x="6994017" y="3290443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80" y="6566595"/>
            <a:ext cx="3721299" cy="46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874" spc="-58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Made by the People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280" y="7144642"/>
            <a:ext cx="4659362" cy="861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Open markets are built with code that anyone can use and improve.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16440" y="6297365"/>
            <a:ext cx="5254973" cy="2591692"/>
            <a:chOff x="0" y="0"/>
            <a:chExt cx="7006630" cy="34555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993890" cy="3442843"/>
            </a:xfrm>
            <a:custGeom>
              <a:avLst/>
              <a:gdLst/>
              <a:ahLst/>
              <a:cxnLst/>
              <a:rect r="r" b="b" t="t" l="l"/>
              <a:pathLst>
                <a:path h="3442843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84093"/>
                  </a:lnTo>
                  <a:cubicBezTo>
                    <a:pt x="6993890" y="3371850"/>
                    <a:pt x="6922643" y="3442843"/>
                    <a:pt x="6834759" y="3442843"/>
                  </a:cubicBezTo>
                  <a:lnTo>
                    <a:pt x="159131" y="3442843"/>
                  </a:lnTo>
                  <a:cubicBezTo>
                    <a:pt x="71247" y="3442843"/>
                    <a:pt x="0" y="3371850"/>
                    <a:pt x="0" y="3284093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06717" cy="3455543"/>
            </a:xfrm>
            <a:custGeom>
              <a:avLst/>
              <a:gdLst/>
              <a:ahLst/>
              <a:cxnLst/>
              <a:rect r="r" b="b" t="t" l="l"/>
              <a:pathLst>
                <a:path h="3455543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90443"/>
                  </a:lnTo>
                  <a:lnTo>
                    <a:pt x="7000367" y="3290443"/>
                  </a:lnTo>
                  <a:lnTo>
                    <a:pt x="7006717" y="3290443"/>
                  </a:lnTo>
                  <a:cubicBezTo>
                    <a:pt x="7006717" y="3381629"/>
                    <a:pt x="6932676" y="3455543"/>
                    <a:pt x="6841236" y="3455543"/>
                  </a:cubicBezTo>
                  <a:lnTo>
                    <a:pt x="6841236" y="3449193"/>
                  </a:lnTo>
                  <a:lnTo>
                    <a:pt x="6841236" y="3455543"/>
                  </a:lnTo>
                  <a:lnTo>
                    <a:pt x="165481" y="3455543"/>
                  </a:lnTo>
                  <a:lnTo>
                    <a:pt x="165481" y="3449193"/>
                  </a:lnTo>
                  <a:lnTo>
                    <a:pt x="165481" y="3455543"/>
                  </a:lnTo>
                  <a:cubicBezTo>
                    <a:pt x="74168" y="3455543"/>
                    <a:pt x="0" y="3381629"/>
                    <a:pt x="0" y="32904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90443"/>
                  </a:lnTo>
                  <a:lnTo>
                    <a:pt x="6350" y="3290443"/>
                  </a:lnTo>
                  <a:lnTo>
                    <a:pt x="12700" y="3290443"/>
                  </a:lnTo>
                  <a:cubicBezTo>
                    <a:pt x="12700" y="3374644"/>
                    <a:pt x="81026" y="3442843"/>
                    <a:pt x="165481" y="3442843"/>
                  </a:cubicBezTo>
                  <a:lnTo>
                    <a:pt x="6841236" y="3442843"/>
                  </a:lnTo>
                  <a:cubicBezTo>
                    <a:pt x="6925564" y="3442843"/>
                    <a:pt x="6994017" y="3374644"/>
                    <a:pt x="6994017" y="3290443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814245" y="6566595"/>
            <a:ext cx="3721299" cy="46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874" spc="-58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More Competition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14245" y="7144642"/>
            <a:ext cx="4659362" cy="130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Open markets increase competition, leading to lower prices and better services for customers.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45404" y="6297365"/>
            <a:ext cx="5254973" cy="2591692"/>
            <a:chOff x="0" y="0"/>
            <a:chExt cx="7006630" cy="34555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993890" cy="3442843"/>
            </a:xfrm>
            <a:custGeom>
              <a:avLst/>
              <a:gdLst/>
              <a:ahLst/>
              <a:cxnLst/>
              <a:rect r="r" b="b" t="t" l="l"/>
              <a:pathLst>
                <a:path h="3442843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84093"/>
                  </a:lnTo>
                  <a:cubicBezTo>
                    <a:pt x="6993890" y="3371850"/>
                    <a:pt x="6922643" y="3442843"/>
                    <a:pt x="6834759" y="3442843"/>
                  </a:cubicBezTo>
                  <a:lnTo>
                    <a:pt x="159131" y="3442843"/>
                  </a:lnTo>
                  <a:cubicBezTo>
                    <a:pt x="71247" y="3442843"/>
                    <a:pt x="0" y="3371850"/>
                    <a:pt x="0" y="3284093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06717" cy="3455543"/>
            </a:xfrm>
            <a:custGeom>
              <a:avLst/>
              <a:gdLst/>
              <a:ahLst/>
              <a:cxnLst/>
              <a:rect r="r" b="b" t="t" l="l"/>
              <a:pathLst>
                <a:path h="3455543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90443"/>
                  </a:lnTo>
                  <a:lnTo>
                    <a:pt x="7000367" y="3290443"/>
                  </a:lnTo>
                  <a:lnTo>
                    <a:pt x="7006717" y="3290443"/>
                  </a:lnTo>
                  <a:cubicBezTo>
                    <a:pt x="7006717" y="3381629"/>
                    <a:pt x="6932676" y="3455543"/>
                    <a:pt x="6841236" y="3455543"/>
                  </a:cubicBezTo>
                  <a:lnTo>
                    <a:pt x="6841236" y="3449193"/>
                  </a:lnTo>
                  <a:lnTo>
                    <a:pt x="6841236" y="3455543"/>
                  </a:lnTo>
                  <a:lnTo>
                    <a:pt x="165481" y="3455543"/>
                  </a:lnTo>
                  <a:lnTo>
                    <a:pt x="165481" y="3449193"/>
                  </a:lnTo>
                  <a:lnTo>
                    <a:pt x="165481" y="3455543"/>
                  </a:lnTo>
                  <a:cubicBezTo>
                    <a:pt x="74168" y="3455543"/>
                    <a:pt x="0" y="3381629"/>
                    <a:pt x="0" y="32904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90443"/>
                  </a:lnTo>
                  <a:lnTo>
                    <a:pt x="6350" y="3290443"/>
                  </a:lnTo>
                  <a:lnTo>
                    <a:pt x="12700" y="3290443"/>
                  </a:lnTo>
                  <a:cubicBezTo>
                    <a:pt x="12700" y="3374644"/>
                    <a:pt x="81026" y="3442843"/>
                    <a:pt x="165481" y="3442843"/>
                  </a:cubicBezTo>
                  <a:lnTo>
                    <a:pt x="6841236" y="3442843"/>
                  </a:lnTo>
                  <a:cubicBezTo>
                    <a:pt x="6925564" y="3442843"/>
                    <a:pt x="6994017" y="3374644"/>
                    <a:pt x="6994017" y="3290443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43210" y="6566595"/>
            <a:ext cx="4199335" cy="46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5"/>
              </a:lnSpc>
            </a:pPr>
            <a:r>
              <a:rPr lang="en-US" sz="2874" spc="-58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Helping Small Businesses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3210" y="7144642"/>
            <a:ext cx="4659362" cy="130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2"/>
              </a:lnSpc>
            </a:pPr>
            <a:r>
              <a:rPr lang="en-US" sz="2187" spc="-45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Open markets give small businesses a chance to reach more customers and compete equally.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1509" y="855910"/>
            <a:ext cx="9666982" cy="164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00"/>
              </a:lnSpc>
            </a:pPr>
            <a:r>
              <a:rPr lang="en-US" sz="5187" spc="-103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Empowering Consumers and Merchants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81509" y="2924621"/>
            <a:ext cx="629691" cy="629691"/>
          </a:xfrm>
          <a:custGeom>
            <a:avLst/>
            <a:gdLst/>
            <a:ahLst/>
            <a:cxnLst/>
            <a:rect r="r" b="b" t="t" l="l"/>
            <a:pathLst>
              <a:path h="629691" w="629691">
                <a:moveTo>
                  <a:pt x="0" y="0"/>
                </a:moveTo>
                <a:lnTo>
                  <a:pt x="629691" y="0"/>
                </a:lnTo>
                <a:lnTo>
                  <a:pt x="629691" y="629691"/>
                </a:lnTo>
                <a:lnTo>
                  <a:pt x="0" y="629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1509" y="3768030"/>
            <a:ext cx="3306068" cy="42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0"/>
              </a:lnSpc>
            </a:pPr>
            <a:r>
              <a:rPr lang="en-US" sz="2562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Lower Costs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1509" y="4284612"/>
            <a:ext cx="4644629" cy="115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Reduced transaction fees and elimination of intermediaries lead to lower costs for both buyers and sellers.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5903862" y="2924621"/>
            <a:ext cx="629691" cy="629691"/>
          </a:xfrm>
          <a:custGeom>
            <a:avLst/>
            <a:gdLst/>
            <a:ahLst/>
            <a:cxnLst/>
            <a:rect r="r" b="b" t="t" l="l"/>
            <a:pathLst>
              <a:path h="629691" w="629691">
                <a:moveTo>
                  <a:pt x="0" y="0"/>
                </a:moveTo>
                <a:lnTo>
                  <a:pt x="629692" y="0"/>
                </a:lnTo>
                <a:lnTo>
                  <a:pt x="629692" y="629691"/>
                </a:lnTo>
                <a:lnTo>
                  <a:pt x="0" y="62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03862" y="3768030"/>
            <a:ext cx="3306067" cy="42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0"/>
              </a:lnSpc>
            </a:pPr>
            <a:r>
              <a:rPr lang="en-US" sz="2562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Increased Security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03862" y="4284612"/>
            <a:ext cx="4644629" cy="115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Blockchain technology safeguards transactions, protecting against fraud and data breaches.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81509" y="6335018"/>
            <a:ext cx="629691" cy="629691"/>
          </a:xfrm>
          <a:custGeom>
            <a:avLst/>
            <a:gdLst/>
            <a:ahLst/>
            <a:cxnLst/>
            <a:rect r="r" b="b" t="t" l="l"/>
            <a:pathLst>
              <a:path h="629691" w="629691">
                <a:moveTo>
                  <a:pt x="0" y="0"/>
                </a:moveTo>
                <a:lnTo>
                  <a:pt x="629691" y="0"/>
                </a:lnTo>
                <a:lnTo>
                  <a:pt x="629691" y="629691"/>
                </a:lnTo>
                <a:lnTo>
                  <a:pt x="0" y="629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81509" y="7178428"/>
            <a:ext cx="3306068" cy="42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0"/>
              </a:lnSpc>
            </a:pPr>
            <a:r>
              <a:rPr lang="en-US" sz="2562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Greater Transparency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1509" y="7695010"/>
            <a:ext cx="4644629" cy="115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Publicly auditable transactions enhance trust and accountability in the marketplace.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5903862" y="6335018"/>
            <a:ext cx="629691" cy="629691"/>
          </a:xfrm>
          <a:custGeom>
            <a:avLst/>
            <a:gdLst/>
            <a:ahLst/>
            <a:cxnLst/>
            <a:rect r="r" b="b" t="t" l="l"/>
            <a:pathLst>
              <a:path h="629691" w="629691">
                <a:moveTo>
                  <a:pt x="0" y="0"/>
                </a:moveTo>
                <a:lnTo>
                  <a:pt x="629692" y="0"/>
                </a:lnTo>
                <a:lnTo>
                  <a:pt x="629692" y="629691"/>
                </a:lnTo>
                <a:lnTo>
                  <a:pt x="0" y="629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903862" y="7178428"/>
            <a:ext cx="3306067" cy="42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0"/>
              </a:lnSpc>
            </a:pPr>
            <a:r>
              <a:rPr lang="en-US" sz="2562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More Freedom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03862" y="7695010"/>
            <a:ext cx="4644629" cy="154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1937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Decentralized platforms provide greater control over data and empower individuals to participate in a more equitable economy.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8191"/>
            <a:chOff x="0" y="0"/>
            <a:chExt cx="24384000" cy="137175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7651"/>
            </a:xfrm>
            <a:custGeom>
              <a:avLst/>
              <a:gdLst/>
              <a:ahLst/>
              <a:cxnLst/>
              <a:rect r="r" b="b" t="t" l="l"/>
              <a:pathLst>
                <a:path h="1371765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7651"/>
                  </a:lnTo>
                  <a:lnTo>
                    <a:pt x="0" y="13717651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8191"/>
          </a:xfrm>
          <a:custGeom>
            <a:avLst/>
            <a:gdLst/>
            <a:ahLst/>
            <a:cxnLst/>
            <a:rect r="r" b="b" t="t" l="l"/>
            <a:pathLst>
              <a:path h="10288191" w="6858000">
                <a:moveTo>
                  <a:pt x="0" y="0"/>
                </a:moveTo>
                <a:lnTo>
                  <a:pt x="6858000" y="0"/>
                </a:lnTo>
                <a:lnTo>
                  <a:pt x="6858000" y="10288191"/>
                </a:lnTo>
                <a:lnTo>
                  <a:pt x="0" y="10288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" t="0" r="-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61132" y="726579"/>
            <a:ext cx="7210722" cy="88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62"/>
              </a:lnSpc>
            </a:pPr>
            <a:r>
              <a:rPr lang="en-US" sz="5625" spc="-113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Open Online Shopping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56370" y="2372171"/>
            <a:ext cx="627310" cy="627310"/>
            <a:chOff x="0" y="0"/>
            <a:chExt cx="836413" cy="8364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3797"/>
                  </a:moveTo>
                  <a:cubicBezTo>
                    <a:pt x="0" y="68834"/>
                    <a:pt x="68834" y="0"/>
                    <a:pt x="153797" y="0"/>
                  </a:cubicBezTo>
                  <a:lnTo>
                    <a:pt x="669925" y="0"/>
                  </a:lnTo>
                  <a:cubicBezTo>
                    <a:pt x="754888" y="0"/>
                    <a:pt x="823722" y="68834"/>
                    <a:pt x="823722" y="153797"/>
                  </a:cubicBezTo>
                  <a:lnTo>
                    <a:pt x="823722" y="669925"/>
                  </a:lnTo>
                  <a:cubicBezTo>
                    <a:pt x="823722" y="754888"/>
                    <a:pt x="754888" y="823722"/>
                    <a:pt x="669925" y="823722"/>
                  </a:cubicBezTo>
                  <a:lnTo>
                    <a:pt x="153797" y="823722"/>
                  </a:lnTo>
                  <a:cubicBezTo>
                    <a:pt x="68834" y="823722"/>
                    <a:pt x="0" y="754888"/>
                    <a:pt x="0" y="669925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160147"/>
                  </a:moveTo>
                  <a:cubicBezTo>
                    <a:pt x="0" y="71755"/>
                    <a:pt x="71755" y="0"/>
                    <a:pt x="160147" y="0"/>
                  </a:cubicBezTo>
                  <a:lnTo>
                    <a:pt x="676275" y="0"/>
                  </a:lnTo>
                  <a:lnTo>
                    <a:pt x="676275" y="6350"/>
                  </a:lnTo>
                  <a:lnTo>
                    <a:pt x="676275" y="0"/>
                  </a:lnTo>
                  <a:lnTo>
                    <a:pt x="676275" y="6350"/>
                  </a:lnTo>
                  <a:lnTo>
                    <a:pt x="676275" y="0"/>
                  </a:lnTo>
                  <a:cubicBezTo>
                    <a:pt x="764667" y="0"/>
                    <a:pt x="836422" y="71755"/>
                    <a:pt x="836422" y="160147"/>
                  </a:cubicBezTo>
                  <a:lnTo>
                    <a:pt x="830072" y="160147"/>
                  </a:lnTo>
                  <a:lnTo>
                    <a:pt x="836422" y="160147"/>
                  </a:lnTo>
                  <a:lnTo>
                    <a:pt x="836422" y="676275"/>
                  </a:lnTo>
                  <a:lnTo>
                    <a:pt x="830072" y="676275"/>
                  </a:lnTo>
                  <a:lnTo>
                    <a:pt x="836422" y="676275"/>
                  </a:lnTo>
                  <a:cubicBezTo>
                    <a:pt x="836422" y="764667"/>
                    <a:pt x="764667" y="836422"/>
                    <a:pt x="676275" y="836422"/>
                  </a:cubicBezTo>
                  <a:lnTo>
                    <a:pt x="676275" y="830072"/>
                  </a:lnTo>
                  <a:lnTo>
                    <a:pt x="676275" y="836422"/>
                  </a:lnTo>
                  <a:lnTo>
                    <a:pt x="160147" y="836422"/>
                  </a:lnTo>
                  <a:lnTo>
                    <a:pt x="160147" y="830072"/>
                  </a:lnTo>
                  <a:lnTo>
                    <a:pt x="160147" y="836422"/>
                  </a:lnTo>
                  <a:cubicBezTo>
                    <a:pt x="71755" y="836422"/>
                    <a:pt x="0" y="764667"/>
                    <a:pt x="0" y="676275"/>
                  </a:cubicBezTo>
                  <a:lnTo>
                    <a:pt x="0" y="160147"/>
                  </a:lnTo>
                  <a:lnTo>
                    <a:pt x="6350" y="160147"/>
                  </a:lnTo>
                  <a:lnTo>
                    <a:pt x="0" y="160147"/>
                  </a:lnTo>
                  <a:moveTo>
                    <a:pt x="12700" y="160147"/>
                  </a:moveTo>
                  <a:lnTo>
                    <a:pt x="12700" y="676275"/>
                  </a:lnTo>
                  <a:lnTo>
                    <a:pt x="6350" y="676275"/>
                  </a:lnTo>
                  <a:lnTo>
                    <a:pt x="12700" y="676275"/>
                  </a:lnTo>
                  <a:cubicBezTo>
                    <a:pt x="12700" y="757682"/>
                    <a:pt x="78740" y="823722"/>
                    <a:pt x="160147" y="823722"/>
                  </a:cubicBezTo>
                  <a:lnTo>
                    <a:pt x="676275" y="823722"/>
                  </a:lnTo>
                  <a:cubicBezTo>
                    <a:pt x="757682" y="823722"/>
                    <a:pt x="823722" y="757682"/>
                    <a:pt x="823722" y="676275"/>
                  </a:cubicBezTo>
                  <a:lnTo>
                    <a:pt x="823722" y="160147"/>
                  </a:lnTo>
                  <a:cubicBezTo>
                    <a:pt x="823722" y="78740"/>
                    <a:pt x="757682" y="12700"/>
                    <a:pt x="676275" y="12700"/>
                  </a:cubicBezTo>
                  <a:lnTo>
                    <a:pt x="160147" y="12700"/>
                  </a:lnTo>
                  <a:lnTo>
                    <a:pt x="160147" y="6350"/>
                  </a:lnTo>
                  <a:lnTo>
                    <a:pt x="160147" y="12700"/>
                  </a:lnTo>
                  <a:cubicBezTo>
                    <a:pt x="78740" y="12700"/>
                    <a:pt x="12700" y="78740"/>
                    <a:pt x="12700" y="160147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81695" y="2526655"/>
            <a:ext cx="176510" cy="44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3374" spc="-67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3505" y="2367409"/>
            <a:ext cx="3888135" cy="43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812" spc="-56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Personalized Experience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53505" y="2896940"/>
            <a:ext cx="8615362" cy="41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</a:pPr>
            <a:r>
              <a:rPr lang="en-US" sz="2125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Shopping suggestions that protect your privacy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56370" y="4010174"/>
            <a:ext cx="627310" cy="627310"/>
            <a:chOff x="0" y="0"/>
            <a:chExt cx="836413" cy="8364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3797"/>
                  </a:moveTo>
                  <a:cubicBezTo>
                    <a:pt x="0" y="68834"/>
                    <a:pt x="68834" y="0"/>
                    <a:pt x="153797" y="0"/>
                  </a:cubicBezTo>
                  <a:lnTo>
                    <a:pt x="669925" y="0"/>
                  </a:lnTo>
                  <a:cubicBezTo>
                    <a:pt x="754888" y="0"/>
                    <a:pt x="823722" y="68834"/>
                    <a:pt x="823722" y="153797"/>
                  </a:cubicBezTo>
                  <a:lnTo>
                    <a:pt x="823722" y="669925"/>
                  </a:lnTo>
                  <a:cubicBezTo>
                    <a:pt x="823722" y="754888"/>
                    <a:pt x="754888" y="823722"/>
                    <a:pt x="669925" y="823722"/>
                  </a:cubicBezTo>
                  <a:lnTo>
                    <a:pt x="153797" y="823722"/>
                  </a:lnTo>
                  <a:cubicBezTo>
                    <a:pt x="68834" y="823722"/>
                    <a:pt x="0" y="754888"/>
                    <a:pt x="0" y="669925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160147"/>
                  </a:moveTo>
                  <a:cubicBezTo>
                    <a:pt x="0" y="71755"/>
                    <a:pt x="71755" y="0"/>
                    <a:pt x="160147" y="0"/>
                  </a:cubicBezTo>
                  <a:lnTo>
                    <a:pt x="676275" y="0"/>
                  </a:lnTo>
                  <a:lnTo>
                    <a:pt x="676275" y="6350"/>
                  </a:lnTo>
                  <a:lnTo>
                    <a:pt x="676275" y="0"/>
                  </a:lnTo>
                  <a:lnTo>
                    <a:pt x="676275" y="6350"/>
                  </a:lnTo>
                  <a:lnTo>
                    <a:pt x="676275" y="0"/>
                  </a:lnTo>
                  <a:cubicBezTo>
                    <a:pt x="764667" y="0"/>
                    <a:pt x="836422" y="71755"/>
                    <a:pt x="836422" y="160147"/>
                  </a:cubicBezTo>
                  <a:lnTo>
                    <a:pt x="830072" y="160147"/>
                  </a:lnTo>
                  <a:lnTo>
                    <a:pt x="836422" y="160147"/>
                  </a:lnTo>
                  <a:lnTo>
                    <a:pt x="836422" y="676275"/>
                  </a:lnTo>
                  <a:lnTo>
                    <a:pt x="830072" y="676275"/>
                  </a:lnTo>
                  <a:lnTo>
                    <a:pt x="836422" y="676275"/>
                  </a:lnTo>
                  <a:cubicBezTo>
                    <a:pt x="836422" y="764667"/>
                    <a:pt x="764667" y="836422"/>
                    <a:pt x="676275" y="836422"/>
                  </a:cubicBezTo>
                  <a:lnTo>
                    <a:pt x="676275" y="830072"/>
                  </a:lnTo>
                  <a:lnTo>
                    <a:pt x="676275" y="836422"/>
                  </a:lnTo>
                  <a:lnTo>
                    <a:pt x="160147" y="836422"/>
                  </a:lnTo>
                  <a:lnTo>
                    <a:pt x="160147" y="830072"/>
                  </a:lnTo>
                  <a:lnTo>
                    <a:pt x="160147" y="836422"/>
                  </a:lnTo>
                  <a:cubicBezTo>
                    <a:pt x="71755" y="836422"/>
                    <a:pt x="0" y="764667"/>
                    <a:pt x="0" y="676275"/>
                  </a:cubicBezTo>
                  <a:lnTo>
                    <a:pt x="0" y="160147"/>
                  </a:lnTo>
                  <a:lnTo>
                    <a:pt x="6350" y="160147"/>
                  </a:lnTo>
                  <a:lnTo>
                    <a:pt x="0" y="160147"/>
                  </a:lnTo>
                  <a:moveTo>
                    <a:pt x="12700" y="160147"/>
                  </a:moveTo>
                  <a:lnTo>
                    <a:pt x="12700" y="676275"/>
                  </a:lnTo>
                  <a:lnTo>
                    <a:pt x="6350" y="676275"/>
                  </a:lnTo>
                  <a:lnTo>
                    <a:pt x="12700" y="676275"/>
                  </a:lnTo>
                  <a:cubicBezTo>
                    <a:pt x="12700" y="757682"/>
                    <a:pt x="78740" y="823722"/>
                    <a:pt x="160147" y="823722"/>
                  </a:cubicBezTo>
                  <a:lnTo>
                    <a:pt x="676275" y="823722"/>
                  </a:lnTo>
                  <a:cubicBezTo>
                    <a:pt x="757682" y="823722"/>
                    <a:pt x="823722" y="757682"/>
                    <a:pt x="823722" y="676275"/>
                  </a:cubicBezTo>
                  <a:lnTo>
                    <a:pt x="823722" y="160147"/>
                  </a:lnTo>
                  <a:cubicBezTo>
                    <a:pt x="823722" y="78740"/>
                    <a:pt x="757682" y="12700"/>
                    <a:pt x="676275" y="12700"/>
                  </a:cubicBezTo>
                  <a:lnTo>
                    <a:pt x="160147" y="12700"/>
                  </a:lnTo>
                  <a:lnTo>
                    <a:pt x="160147" y="6350"/>
                  </a:lnTo>
                  <a:lnTo>
                    <a:pt x="160147" y="12700"/>
                  </a:lnTo>
                  <a:cubicBezTo>
                    <a:pt x="78740" y="12700"/>
                    <a:pt x="12700" y="78740"/>
                    <a:pt x="12700" y="160147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51632" y="4164657"/>
            <a:ext cx="236636" cy="44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3374" spc="-67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53505" y="4005411"/>
            <a:ext cx="3604469" cy="43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812" spc="-56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Global Payments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53505" y="4534941"/>
            <a:ext cx="8615362" cy="41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</a:pPr>
            <a:r>
              <a:rPr lang="en-US" sz="2125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Easy payments anywhere in the world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6370" y="5648176"/>
            <a:ext cx="627310" cy="627310"/>
            <a:chOff x="0" y="0"/>
            <a:chExt cx="836413" cy="8364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3797"/>
                  </a:moveTo>
                  <a:cubicBezTo>
                    <a:pt x="0" y="68834"/>
                    <a:pt x="68834" y="0"/>
                    <a:pt x="153797" y="0"/>
                  </a:cubicBezTo>
                  <a:lnTo>
                    <a:pt x="669925" y="0"/>
                  </a:lnTo>
                  <a:cubicBezTo>
                    <a:pt x="754888" y="0"/>
                    <a:pt x="823722" y="68834"/>
                    <a:pt x="823722" y="153797"/>
                  </a:cubicBezTo>
                  <a:lnTo>
                    <a:pt x="823722" y="669925"/>
                  </a:lnTo>
                  <a:cubicBezTo>
                    <a:pt x="823722" y="754888"/>
                    <a:pt x="754888" y="823722"/>
                    <a:pt x="669925" y="823722"/>
                  </a:cubicBezTo>
                  <a:lnTo>
                    <a:pt x="153797" y="823722"/>
                  </a:lnTo>
                  <a:cubicBezTo>
                    <a:pt x="68834" y="823722"/>
                    <a:pt x="0" y="754888"/>
                    <a:pt x="0" y="669925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160147"/>
                  </a:moveTo>
                  <a:cubicBezTo>
                    <a:pt x="0" y="71755"/>
                    <a:pt x="71755" y="0"/>
                    <a:pt x="160147" y="0"/>
                  </a:cubicBezTo>
                  <a:lnTo>
                    <a:pt x="676275" y="0"/>
                  </a:lnTo>
                  <a:lnTo>
                    <a:pt x="676275" y="6350"/>
                  </a:lnTo>
                  <a:lnTo>
                    <a:pt x="676275" y="0"/>
                  </a:lnTo>
                  <a:lnTo>
                    <a:pt x="676275" y="6350"/>
                  </a:lnTo>
                  <a:lnTo>
                    <a:pt x="676275" y="0"/>
                  </a:lnTo>
                  <a:cubicBezTo>
                    <a:pt x="764667" y="0"/>
                    <a:pt x="836422" y="71755"/>
                    <a:pt x="836422" y="160147"/>
                  </a:cubicBezTo>
                  <a:lnTo>
                    <a:pt x="830072" y="160147"/>
                  </a:lnTo>
                  <a:lnTo>
                    <a:pt x="836422" y="160147"/>
                  </a:lnTo>
                  <a:lnTo>
                    <a:pt x="836422" y="676275"/>
                  </a:lnTo>
                  <a:lnTo>
                    <a:pt x="830072" y="676275"/>
                  </a:lnTo>
                  <a:lnTo>
                    <a:pt x="836422" y="676275"/>
                  </a:lnTo>
                  <a:cubicBezTo>
                    <a:pt x="836422" y="764667"/>
                    <a:pt x="764667" y="836422"/>
                    <a:pt x="676275" y="836422"/>
                  </a:cubicBezTo>
                  <a:lnTo>
                    <a:pt x="676275" y="830072"/>
                  </a:lnTo>
                  <a:lnTo>
                    <a:pt x="676275" y="836422"/>
                  </a:lnTo>
                  <a:lnTo>
                    <a:pt x="160147" y="836422"/>
                  </a:lnTo>
                  <a:lnTo>
                    <a:pt x="160147" y="830072"/>
                  </a:lnTo>
                  <a:lnTo>
                    <a:pt x="160147" y="836422"/>
                  </a:lnTo>
                  <a:cubicBezTo>
                    <a:pt x="71755" y="836422"/>
                    <a:pt x="0" y="764667"/>
                    <a:pt x="0" y="676275"/>
                  </a:cubicBezTo>
                  <a:lnTo>
                    <a:pt x="0" y="160147"/>
                  </a:lnTo>
                  <a:lnTo>
                    <a:pt x="6350" y="160147"/>
                  </a:lnTo>
                  <a:lnTo>
                    <a:pt x="0" y="160147"/>
                  </a:lnTo>
                  <a:moveTo>
                    <a:pt x="12700" y="160147"/>
                  </a:moveTo>
                  <a:lnTo>
                    <a:pt x="12700" y="676275"/>
                  </a:lnTo>
                  <a:lnTo>
                    <a:pt x="6350" y="676275"/>
                  </a:lnTo>
                  <a:lnTo>
                    <a:pt x="12700" y="676275"/>
                  </a:lnTo>
                  <a:cubicBezTo>
                    <a:pt x="12700" y="757682"/>
                    <a:pt x="78740" y="823722"/>
                    <a:pt x="160147" y="823722"/>
                  </a:cubicBezTo>
                  <a:lnTo>
                    <a:pt x="676275" y="823722"/>
                  </a:lnTo>
                  <a:cubicBezTo>
                    <a:pt x="757682" y="823722"/>
                    <a:pt x="823722" y="757682"/>
                    <a:pt x="823722" y="676275"/>
                  </a:cubicBezTo>
                  <a:lnTo>
                    <a:pt x="823722" y="160147"/>
                  </a:lnTo>
                  <a:cubicBezTo>
                    <a:pt x="823722" y="78740"/>
                    <a:pt x="757682" y="12700"/>
                    <a:pt x="676275" y="12700"/>
                  </a:cubicBezTo>
                  <a:lnTo>
                    <a:pt x="160147" y="12700"/>
                  </a:lnTo>
                  <a:lnTo>
                    <a:pt x="160147" y="6350"/>
                  </a:lnTo>
                  <a:lnTo>
                    <a:pt x="160147" y="12700"/>
                  </a:lnTo>
                  <a:cubicBezTo>
                    <a:pt x="78740" y="12700"/>
                    <a:pt x="12700" y="78740"/>
                    <a:pt x="12700" y="160147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51930" y="5802660"/>
            <a:ext cx="236190" cy="44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3374" spc="-67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53505" y="5643414"/>
            <a:ext cx="3604469" cy="43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812" spc="-56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More Control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53505" y="6172944"/>
            <a:ext cx="8615362" cy="41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</a:pPr>
            <a:r>
              <a:rPr lang="en-US" sz="2125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Digital IDs give you more control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56370" y="7286179"/>
            <a:ext cx="627310" cy="627310"/>
            <a:chOff x="0" y="0"/>
            <a:chExt cx="836413" cy="8364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823722" cy="823722"/>
            </a:xfrm>
            <a:custGeom>
              <a:avLst/>
              <a:gdLst/>
              <a:ahLst/>
              <a:cxnLst/>
              <a:rect r="r" b="b" t="t" l="l"/>
              <a:pathLst>
                <a:path h="823722" w="823722">
                  <a:moveTo>
                    <a:pt x="0" y="153797"/>
                  </a:moveTo>
                  <a:cubicBezTo>
                    <a:pt x="0" y="68834"/>
                    <a:pt x="68834" y="0"/>
                    <a:pt x="153797" y="0"/>
                  </a:cubicBezTo>
                  <a:lnTo>
                    <a:pt x="669925" y="0"/>
                  </a:lnTo>
                  <a:cubicBezTo>
                    <a:pt x="754888" y="0"/>
                    <a:pt x="823722" y="68834"/>
                    <a:pt x="823722" y="153797"/>
                  </a:cubicBezTo>
                  <a:lnTo>
                    <a:pt x="823722" y="669925"/>
                  </a:lnTo>
                  <a:cubicBezTo>
                    <a:pt x="823722" y="754888"/>
                    <a:pt x="754888" y="823722"/>
                    <a:pt x="669925" y="823722"/>
                  </a:cubicBezTo>
                  <a:lnTo>
                    <a:pt x="153797" y="823722"/>
                  </a:lnTo>
                  <a:cubicBezTo>
                    <a:pt x="68834" y="823722"/>
                    <a:pt x="0" y="754888"/>
                    <a:pt x="0" y="669925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36422" cy="836422"/>
            </a:xfrm>
            <a:custGeom>
              <a:avLst/>
              <a:gdLst/>
              <a:ahLst/>
              <a:cxnLst/>
              <a:rect r="r" b="b" t="t" l="l"/>
              <a:pathLst>
                <a:path h="836422" w="836422">
                  <a:moveTo>
                    <a:pt x="0" y="160147"/>
                  </a:moveTo>
                  <a:cubicBezTo>
                    <a:pt x="0" y="71755"/>
                    <a:pt x="71755" y="0"/>
                    <a:pt x="160147" y="0"/>
                  </a:cubicBezTo>
                  <a:lnTo>
                    <a:pt x="676275" y="0"/>
                  </a:lnTo>
                  <a:lnTo>
                    <a:pt x="676275" y="6350"/>
                  </a:lnTo>
                  <a:lnTo>
                    <a:pt x="676275" y="0"/>
                  </a:lnTo>
                  <a:lnTo>
                    <a:pt x="676275" y="6350"/>
                  </a:lnTo>
                  <a:lnTo>
                    <a:pt x="676275" y="0"/>
                  </a:lnTo>
                  <a:cubicBezTo>
                    <a:pt x="764667" y="0"/>
                    <a:pt x="836422" y="71755"/>
                    <a:pt x="836422" y="160147"/>
                  </a:cubicBezTo>
                  <a:lnTo>
                    <a:pt x="830072" y="160147"/>
                  </a:lnTo>
                  <a:lnTo>
                    <a:pt x="836422" y="160147"/>
                  </a:lnTo>
                  <a:lnTo>
                    <a:pt x="836422" y="676275"/>
                  </a:lnTo>
                  <a:lnTo>
                    <a:pt x="830072" y="676275"/>
                  </a:lnTo>
                  <a:lnTo>
                    <a:pt x="836422" y="676275"/>
                  </a:lnTo>
                  <a:cubicBezTo>
                    <a:pt x="836422" y="764667"/>
                    <a:pt x="764667" y="836422"/>
                    <a:pt x="676275" y="836422"/>
                  </a:cubicBezTo>
                  <a:lnTo>
                    <a:pt x="676275" y="830072"/>
                  </a:lnTo>
                  <a:lnTo>
                    <a:pt x="676275" y="836422"/>
                  </a:lnTo>
                  <a:lnTo>
                    <a:pt x="160147" y="836422"/>
                  </a:lnTo>
                  <a:lnTo>
                    <a:pt x="160147" y="830072"/>
                  </a:lnTo>
                  <a:lnTo>
                    <a:pt x="160147" y="836422"/>
                  </a:lnTo>
                  <a:cubicBezTo>
                    <a:pt x="71755" y="836422"/>
                    <a:pt x="0" y="764667"/>
                    <a:pt x="0" y="676275"/>
                  </a:cubicBezTo>
                  <a:lnTo>
                    <a:pt x="0" y="160147"/>
                  </a:lnTo>
                  <a:lnTo>
                    <a:pt x="6350" y="160147"/>
                  </a:lnTo>
                  <a:lnTo>
                    <a:pt x="0" y="160147"/>
                  </a:lnTo>
                  <a:moveTo>
                    <a:pt x="12700" y="160147"/>
                  </a:moveTo>
                  <a:lnTo>
                    <a:pt x="12700" y="676275"/>
                  </a:lnTo>
                  <a:lnTo>
                    <a:pt x="6350" y="676275"/>
                  </a:lnTo>
                  <a:lnTo>
                    <a:pt x="12700" y="676275"/>
                  </a:lnTo>
                  <a:cubicBezTo>
                    <a:pt x="12700" y="757682"/>
                    <a:pt x="78740" y="823722"/>
                    <a:pt x="160147" y="823722"/>
                  </a:cubicBezTo>
                  <a:lnTo>
                    <a:pt x="676275" y="823722"/>
                  </a:lnTo>
                  <a:cubicBezTo>
                    <a:pt x="757682" y="823722"/>
                    <a:pt x="823722" y="757682"/>
                    <a:pt x="823722" y="676275"/>
                  </a:cubicBezTo>
                  <a:lnTo>
                    <a:pt x="823722" y="160147"/>
                  </a:lnTo>
                  <a:cubicBezTo>
                    <a:pt x="823722" y="78740"/>
                    <a:pt x="757682" y="12700"/>
                    <a:pt x="676275" y="12700"/>
                  </a:cubicBezTo>
                  <a:lnTo>
                    <a:pt x="160147" y="12700"/>
                  </a:lnTo>
                  <a:lnTo>
                    <a:pt x="160147" y="6350"/>
                  </a:lnTo>
                  <a:lnTo>
                    <a:pt x="160147" y="12700"/>
                  </a:lnTo>
                  <a:cubicBezTo>
                    <a:pt x="78740" y="12700"/>
                    <a:pt x="12700" y="78740"/>
                    <a:pt x="12700" y="160147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157734" y="7440662"/>
            <a:ext cx="224581" cy="44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3374" spc="-67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53505" y="7281416"/>
            <a:ext cx="3604469" cy="43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812" spc="-56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Freedom for Sellers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53505" y="7810946"/>
            <a:ext cx="8615362" cy="41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</a:pPr>
            <a:r>
              <a:rPr lang="en-US" sz="2125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New ways for sellers to do business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1133" y="8559105"/>
            <a:ext cx="9507736" cy="83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7"/>
              </a:lnSpc>
            </a:pPr>
            <a:r>
              <a:rPr lang="en-US" sz="2125" spc="-43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These changes can create a better future for open online shopping, helping both buyers and sellers.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524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5052" y="793997"/>
            <a:ext cx="6713785" cy="82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62"/>
              </a:lnSpc>
            </a:pPr>
            <a:r>
              <a:rPr lang="en-US" sz="5250" spc="-106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Future Enhancement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5052" y="1968996"/>
            <a:ext cx="9639895" cy="77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Decentralized online shopping systems are constantly evolving, leading to exciting possibilities for future enhancements: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95052" y="6512570"/>
            <a:ext cx="9639895" cy="28575"/>
            <a:chOff x="0" y="0"/>
            <a:chExt cx="12853193" cy="3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53162" cy="38100"/>
            </a:xfrm>
            <a:custGeom>
              <a:avLst/>
              <a:gdLst/>
              <a:ahLst/>
              <a:cxnLst/>
              <a:rect r="r" b="b" t="t" l="l"/>
              <a:pathLst>
                <a:path h="38100" w="12853162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834112" y="0"/>
                  </a:lnTo>
                  <a:cubicBezTo>
                    <a:pt x="12844653" y="0"/>
                    <a:pt x="12853162" y="8509"/>
                    <a:pt x="12853162" y="19050"/>
                  </a:cubicBezTo>
                  <a:cubicBezTo>
                    <a:pt x="12853162" y="29591"/>
                    <a:pt x="12844653" y="38100"/>
                    <a:pt x="1283411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226742" y="5617517"/>
            <a:ext cx="28575" cy="895052"/>
            <a:chOff x="0" y="0"/>
            <a:chExt cx="38100" cy="11934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00" cy="1193419"/>
            </a:xfrm>
            <a:custGeom>
              <a:avLst/>
              <a:gdLst/>
              <a:ahLst/>
              <a:cxnLst/>
              <a:rect r="r" b="b" t="t" l="l"/>
              <a:pathLst>
                <a:path h="119341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74369"/>
                  </a:lnTo>
                  <a:cubicBezTo>
                    <a:pt x="38100" y="1184910"/>
                    <a:pt x="29591" y="1193419"/>
                    <a:pt x="19050" y="1193419"/>
                  </a:cubicBezTo>
                  <a:cubicBezTo>
                    <a:pt x="8509" y="1193419"/>
                    <a:pt x="0" y="1184910"/>
                    <a:pt x="0" y="1174369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948582" y="6220122"/>
            <a:ext cx="584895" cy="584895"/>
            <a:chOff x="0" y="0"/>
            <a:chExt cx="779860" cy="7798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767207" cy="767207"/>
            </a:xfrm>
            <a:custGeom>
              <a:avLst/>
              <a:gdLst/>
              <a:ahLst/>
              <a:cxnLst/>
              <a:rect r="r" b="b" t="t" l="l"/>
              <a:pathLst>
                <a:path h="767207" w="767207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623951" y="0"/>
                  </a:lnTo>
                  <a:cubicBezTo>
                    <a:pt x="703072" y="0"/>
                    <a:pt x="767207" y="64135"/>
                    <a:pt x="767207" y="143256"/>
                  </a:cubicBezTo>
                  <a:lnTo>
                    <a:pt x="767207" y="623951"/>
                  </a:lnTo>
                  <a:cubicBezTo>
                    <a:pt x="767207" y="703072"/>
                    <a:pt x="703072" y="767207"/>
                    <a:pt x="623951" y="767207"/>
                  </a:cubicBezTo>
                  <a:lnTo>
                    <a:pt x="143256" y="767207"/>
                  </a:lnTo>
                  <a:cubicBezTo>
                    <a:pt x="64135" y="767207"/>
                    <a:pt x="0" y="703072"/>
                    <a:pt x="0" y="623951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79907" cy="779907"/>
            </a:xfrm>
            <a:custGeom>
              <a:avLst/>
              <a:gdLst/>
              <a:ahLst/>
              <a:cxnLst/>
              <a:rect r="r" b="b" t="t" l="l"/>
              <a:pathLst>
                <a:path h="779907" w="779907">
                  <a:moveTo>
                    <a:pt x="0" y="149606"/>
                  </a:moveTo>
                  <a:cubicBezTo>
                    <a:pt x="0" y="66929"/>
                    <a:pt x="66929" y="0"/>
                    <a:pt x="149606" y="0"/>
                  </a:cubicBezTo>
                  <a:lnTo>
                    <a:pt x="630301" y="0"/>
                  </a:lnTo>
                  <a:lnTo>
                    <a:pt x="630301" y="6350"/>
                  </a:lnTo>
                  <a:lnTo>
                    <a:pt x="630301" y="0"/>
                  </a:lnTo>
                  <a:cubicBezTo>
                    <a:pt x="712851" y="0"/>
                    <a:pt x="779907" y="66929"/>
                    <a:pt x="779907" y="149606"/>
                  </a:cubicBezTo>
                  <a:lnTo>
                    <a:pt x="773557" y="149606"/>
                  </a:lnTo>
                  <a:lnTo>
                    <a:pt x="779907" y="149606"/>
                  </a:lnTo>
                  <a:lnTo>
                    <a:pt x="779907" y="630301"/>
                  </a:lnTo>
                  <a:lnTo>
                    <a:pt x="773557" y="630301"/>
                  </a:lnTo>
                  <a:lnTo>
                    <a:pt x="779907" y="630301"/>
                  </a:lnTo>
                  <a:cubicBezTo>
                    <a:pt x="779907" y="712851"/>
                    <a:pt x="712978" y="779907"/>
                    <a:pt x="630301" y="779907"/>
                  </a:cubicBezTo>
                  <a:lnTo>
                    <a:pt x="630301" y="773557"/>
                  </a:lnTo>
                  <a:lnTo>
                    <a:pt x="630301" y="779907"/>
                  </a:lnTo>
                  <a:lnTo>
                    <a:pt x="149606" y="779907"/>
                  </a:lnTo>
                  <a:lnTo>
                    <a:pt x="149606" y="773557"/>
                  </a:lnTo>
                  <a:lnTo>
                    <a:pt x="149606" y="779907"/>
                  </a:lnTo>
                  <a:cubicBezTo>
                    <a:pt x="66929" y="779907"/>
                    <a:pt x="0" y="712851"/>
                    <a:pt x="0" y="630301"/>
                  </a:cubicBezTo>
                  <a:lnTo>
                    <a:pt x="0" y="149606"/>
                  </a:lnTo>
                  <a:lnTo>
                    <a:pt x="6350" y="149606"/>
                  </a:lnTo>
                  <a:lnTo>
                    <a:pt x="0" y="149606"/>
                  </a:lnTo>
                  <a:moveTo>
                    <a:pt x="12700" y="149606"/>
                  </a:moveTo>
                  <a:lnTo>
                    <a:pt x="12700" y="630301"/>
                  </a:lnTo>
                  <a:lnTo>
                    <a:pt x="6350" y="630301"/>
                  </a:lnTo>
                  <a:lnTo>
                    <a:pt x="12700" y="630301"/>
                  </a:lnTo>
                  <a:cubicBezTo>
                    <a:pt x="12700" y="705866"/>
                    <a:pt x="74041" y="767207"/>
                    <a:pt x="149606" y="767207"/>
                  </a:cubicBezTo>
                  <a:lnTo>
                    <a:pt x="630301" y="767207"/>
                  </a:lnTo>
                  <a:cubicBezTo>
                    <a:pt x="705866" y="767207"/>
                    <a:pt x="767207" y="705866"/>
                    <a:pt x="767207" y="630301"/>
                  </a:cubicBezTo>
                  <a:lnTo>
                    <a:pt x="767207" y="149606"/>
                  </a:lnTo>
                  <a:cubicBezTo>
                    <a:pt x="767207" y="74041"/>
                    <a:pt x="705866" y="12700"/>
                    <a:pt x="630301" y="12700"/>
                  </a:cubicBezTo>
                  <a:lnTo>
                    <a:pt x="149606" y="12700"/>
                  </a:lnTo>
                  <a:lnTo>
                    <a:pt x="149606" y="6350"/>
                  </a:lnTo>
                  <a:lnTo>
                    <a:pt x="149606" y="12700"/>
                  </a:lnTo>
                  <a:cubicBezTo>
                    <a:pt x="74041" y="12700"/>
                    <a:pt x="12700" y="74041"/>
                    <a:pt x="12700" y="149606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158729" y="6358681"/>
            <a:ext cx="164455" cy="42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3125" spc="-63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2695" y="3132385"/>
            <a:ext cx="3356819" cy="41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Increased Scalability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0739" y="3648372"/>
            <a:ext cx="4180731" cy="1576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Improving blockchain technology and network infrastructure for greater transaction volume and complex applications.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700564" y="6512570"/>
            <a:ext cx="28575" cy="895052"/>
            <a:chOff x="0" y="0"/>
            <a:chExt cx="38100" cy="11934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100" cy="1193419"/>
            </a:xfrm>
            <a:custGeom>
              <a:avLst/>
              <a:gdLst/>
              <a:ahLst/>
              <a:cxnLst/>
              <a:rect r="r" b="b" t="t" l="l"/>
              <a:pathLst>
                <a:path h="119341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74369"/>
                  </a:lnTo>
                  <a:cubicBezTo>
                    <a:pt x="38100" y="1184910"/>
                    <a:pt x="29591" y="1193419"/>
                    <a:pt x="19050" y="1193419"/>
                  </a:cubicBezTo>
                  <a:cubicBezTo>
                    <a:pt x="8509" y="1193419"/>
                    <a:pt x="0" y="1184910"/>
                    <a:pt x="0" y="1174369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422404" y="6220122"/>
            <a:ext cx="584895" cy="584895"/>
            <a:chOff x="0" y="0"/>
            <a:chExt cx="779860" cy="7798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67207" cy="767207"/>
            </a:xfrm>
            <a:custGeom>
              <a:avLst/>
              <a:gdLst/>
              <a:ahLst/>
              <a:cxnLst/>
              <a:rect r="r" b="b" t="t" l="l"/>
              <a:pathLst>
                <a:path h="767207" w="767207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623951" y="0"/>
                  </a:lnTo>
                  <a:cubicBezTo>
                    <a:pt x="703072" y="0"/>
                    <a:pt x="767207" y="64135"/>
                    <a:pt x="767207" y="143256"/>
                  </a:cubicBezTo>
                  <a:lnTo>
                    <a:pt x="767207" y="623951"/>
                  </a:lnTo>
                  <a:cubicBezTo>
                    <a:pt x="767207" y="703072"/>
                    <a:pt x="703072" y="767207"/>
                    <a:pt x="623951" y="767207"/>
                  </a:cubicBezTo>
                  <a:lnTo>
                    <a:pt x="143256" y="767207"/>
                  </a:lnTo>
                  <a:cubicBezTo>
                    <a:pt x="64135" y="767207"/>
                    <a:pt x="0" y="703072"/>
                    <a:pt x="0" y="623951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79907" cy="779907"/>
            </a:xfrm>
            <a:custGeom>
              <a:avLst/>
              <a:gdLst/>
              <a:ahLst/>
              <a:cxnLst/>
              <a:rect r="r" b="b" t="t" l="l"/>
              <a:pathLst>
                <a:path h="779907" w="779907">
                  <a:moveTo>
                    <a:pt x="0" y="149606"/>
                  </a:moveTo>
                  <a:cubicBezTo>
                    <a:pt x="0" y="66929"/>
                    <a:pt x="66929" y="0"/>
                    <a:pt x="149606" y="0"/>
                  </a:cubicBezTo>
                  <a:lnTo>
                    <a:pt x="630301" y="0"/>
                  </a:lnTo>
                  <a:lnTo>
                    <a:pt x="630301" y="6350"/>
                  </a:lnTo>
                  <a:lnTo>
                    <a:pt x="630301" y="0"/>
                  </a:lnTo>
                  <a:cubicBezTo>
                    <a:pt x="712851" y="0"/>
                    <a:pt x="779907" y="66929"/>
                    <a:pt x="779907" y="149606"/>
                  </a:cubicBezTo>
                  <a:lnTo>
                    <a:pt x="773557" y="149606"/>
                  </a:lnTo>
                  <a:lnTo>
                    <a:pt x="779907" y="149606"/>
                  </a:lnTo>
                  <a:lnTo>
                    <a:pt x="779907" y="630301"/>
                  </a:lnTo>
                  <a:lnTo>
                    <a:pt x="773557" y="630301"/>
                  </a:lnTo>
                  <a:lnTo>
                    <a:pt x="779907" y="630301"/>
                  </a:lnTo>
                  <a:cubicBezTo>
                    <a:pt x="779907" y="712851"/>
                    <a:pt x="712978" y="779907"/>
                    <a:pt x="630301" y="779907"/>
                  </a:cubicBezTo>
                  <a:lnTo>
                    <a:pt x="630301" y="773557"/>
                  </a:lnTo>
                  <a:lnTo>
                    <a:pt x="630301" y="779907"/>
                  </a:lnTo>
                  <a:lnTo>
                    <a:pt x="149606" y="779907"/>
                  </a:lnTo>
                  <a:lnTo>
                    <a:pt x="149606" y="773557"/>
                  </a:lnTo>
                  <a:lnTo>
                    <a:pt x="149606" y="779907"/>
                  </a:lnTo>
                  <a:cubicBezTo>
                    <a:pt x="66929" y="779907"/>
                    <a:pt x="0" y="712851"/>
                    <a:pt x="0" y="630301"/>
                  </a:cubicBezTo>
                  <a:lnTo>
                    <a:pt x="0" y="149606"/>
                  </a:lnTo>
                  <a:lnTo>
                    <a:pt x="6350" y="149606"/>
                  </a:lnTo>
                  <a:lnTo>
                    <a:pt x="0" y="149606"/>
                  </a:lnTo>
                  <a:moveTo>
                    <a:pt x="12700" y="149606"/>
                  </a:moveTo>
                  <a:lnTo>
                    <a:pt x="12700" y="630301"/>
                  </a:lnTo>
                  <a:lnTo>
                    <a:pt x="6350" y="630301"/>
                  </a:lnTo>
                  <a:lnTo>
                    <a:pt x="12700" y="630301"/>
                  </a:lnTo>
                  <a:cubicBezTo>
                    <a:pt x="12700" y="705866"/>
                    <a:pt x="74041" y="767207"/>
                    <a:pt x="149606" y="767207"/>
                  </a:cubicBezTo>
                  <a:lnTo>
                    <a:pt x="630301" y="767207"/>
                  </a:lnTo>
                  <a:cubicBezTo>
                    <a:pt x="705866" y="767207"/>
                    <a:pt x="767207" y="705866"/>
                    <a:pt x="767207" y="630301"/>
                  </a:cubicBezTo>
                  <a:lnTo>
                    <a:pt x="767207" y="149606"/>
                  </a:lnTo>
                  <a:cubicBezTo>
                    <a:pt x="767207" y="74041"/>
                    <a:pt x="705866" y="12700"/>
                    <a:pt x="630301" y="12700"/>
                  </a:cubicBezTo>
                  <a:lnTo>
                    <a:pt x="149606" y="12700"/>
                  </a:lnTo>
                  <a:lnTo>
                    <a:pt x="149606" y="6350"/>
                  </a:lnTo>
                  <a:lnTo>
                    <a:pt x="149606" y="12700"/>
                  </a:lnTo>
                  <a:cubicBezTo>
                    <a:pt x="74041" y="12700"/>
                    <a:pt x="12700" y="74041"/>
                    <a:pt x="12700" y="149606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5604570" y="6358681"/>
            <a:ext cx="220415" cy="42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3125" spc="-63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89164" y="7644407"/>
            <a:ext cx="3851522" cy="41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Seamless User Experience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24560" y="8160395"/>
            <a:ext cx="4180731" cy="117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Developing intuitive interfaces and tools to simplify decentralized shopping.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174534" y="5617517"/>
            <a:ext cx="28575" cy="895052"/>
            <a:chOff x="0" y="0"/>
            <a:chExt cx="38100" cy="11934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8100" cy="1193419"/>
            </a:xfrm>
            <a:custGeom>
              <a:avLst/>
              <a:gdLst/>
              <a:ahLst/>
              <a:cxnLst/>
              <a:rect r="r" b="b" t="t" l="l"/>
              <a:pathLst>
                <a:path h="119341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174369"/>
                  </a:lnTo>
                  <a:cubicBezTo>
                    <a:pt x="38100" y="1184910"/>
                    <a:pt x="29591" y="1193419"/>
                    <a:pt x="19050" y="1193419"/>
                  </a:cubicBezTo>
                  <a:cubicBezTo>
                    <a:pt x="8509" y="1193419"/>
                    <a:pt x="0" y="1184910"/>
                    <a:pt x="0" y="1174369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896374" y="6220122"/>
            <a:ext cx="584895" cy="584895"/>
            <a:chOff x="0" y="0"/>
            <a:chExt cx="779860" cy="7798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767207" cy="767207"/>
            </a:xfrm>
            <a:custGeom>
              <a:avLst/>
              <a:gdLst/>
              <a:ahLst/>
              <a:cxnLst/>
              <a:rect r="r" b="b" t="t" l="l"/>
              <a:pathLst>
                <a:path h="767207" w="767207">
                  <a:moveTo>
                    <a:pt x="0" y="143256"/>
                  </a:moveTo>
                  <a:cubicBezTo>
                    <a:pt x="0" y="64135"/>
                    <a:pt x="64135" y="0"/>
                    <a:pt x="143256" y="0"/>
                  </a:cubicBezTo>
                  <a:lnTo>
                    <a:pt x="623951" y="0"/>
                  </a:lnTo>
                  <a:cubicBezTo>
                    <a:pt x="703072" y="0"/>
                    <a:pt x="767207" y="64135"/>
                    <a:pt x="767207" y="143256"/>
                  </a:cubicBezTo>
                  <a:lnTo>
                    <a:pt x="767207" y="623951"/>
                  </a:lnTo>
                  <a:cubicBezTo>
                    <a:pt x="767207" y="703072"/>
                    <a:pt x="703072" y="767207"/>
                    <a:pt x="623951" y="767207"/>
                  </a:cubicBezTo>
                  <a:lnTo>
                    <a:pt x="143256" y="767207"/>
                  </a:lnTo>
                  <a:cubicBezTo>
                    <a:pt x="64135" y="767207"/>
                    <a:pt x="0" y="703072"/>
                    <a:pt x="0" y="623951"/>
                  </a:cubicBezTo>
                  <a:close/>
                </a:path>
              </a:pathLst>
            </a:custGeom>
            <a:solidFill>
              <a:srgbClr val="2F1D63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79907" cy="779907"/>
            </a:xfrm>
            <a:custGeom>
              <a:avLst/>
              <a:gdLst/>
              <a:ahLst/>
              <a:cxnLst/>
              <a:rect r="r" b="b" t="t" l="l"/>
              <a:pathLst>
                <a:path h="779907" w="779907">
                  <a:moveTo>
                    <a:pt x="0" y="149606"/>
                  </a:moveTo>
                  <a:cubicBezTo>
                    <a:pt x="0" y="66929"/>
                    <a:pt x="66929" y="0"/>
                    <a:pt x="149606" y="0"/>
                  </a:cubicBezTo>
                  <a:lnTo>
                    <a:pt x="630301" y="0"/>
                  </a:lnTo>
                  <a:lnTo>
                    <a:pt x="630301" y="6350"/>
                  </a:lnTo>
                  <a:lnTo>
                    <a:pt x="630301" y="0"/>
                  </a:lnTo>
                  <a:cubicBezTo>
                    <a:pt x="712851" y="0"/>
                    <a:pt x="779907" y="66929"/>
                    <a:pt x="779907" y="149606"/>
                  </a:cubicBezTo>
                  <a:lnTo>
                    <a:pt x="773557" y="149606"/>
                  </a:lnTo>
                  <a:lnTo>
                    <a:pt x="779907" y="149606"/>
                  </a:lnTo>
                  <a:lnTo>
                    <a:pt x="779907" y="630301"/>
                  </a:lnTo>
                  <a:lnTo>
                    <a:pt x="773557" y="630301"/>
                  </a:lnTo>
                  <a:lnTo>
                    <a:pt x="779907" y="630301"/>
                  </a:lnTo>
                  <a:cubicBezTo>
                    <a:pt x="779907" y="712851"/>
                    <a:pt x="712978" y="779907"/>
                    <a:pt x="630301" y="779907"/>
                  </a:cubicBezTo>
                  <a:lnTo>
                    <a:pt x="630301" y="773557"/>
                  </a:lnTo>
                  <a:lnTo>
                    <a:pt x="630301" y="779907"/>
                  </a:lnTo>
                  <a:lnTo>
                    <a:pt x="149606" y="779907"/>
                  </a:lnTo>
                  <a:lnTo>
                    <a:pt x="149606" y="773557"/>
                  </a:lnTo>
                  <a:lnTo>
                    <a:pt x="149606" y="779907"/>
                  </a:lnTo>
                  <a:cubicBezTo>
                    <a:pt x="66929" y="779907"/>
                    <a:pt x="0" y="712851"/>
                    <a:pt x="0" y="630301"/>
                  </a:cubicBezTo>
                  <a:lnTo>
                    <a:pt x="0" y="149606"/>
                  </a:lnTo>
                  <a:lnTo>
                    <a:pt x="6350" y="149606"/>
                  </a:lnTo>
                  <a:lnTo>
                    <a:pt x="0" y="149606"/>
                  </a:lnTo>
                  <a:moveTo>
                    <a:pt x="12700" y="149606"/>
                  </a:moveTo>
                  <a:lnTo>
                    <a:pt x="12700" y="630301"/>
                  </a:lnTo>
                  <a:lnTo>
                    <a:pt x="6350" y="630301"/>
                  </a:lnTo>
                  <a:lnTo>
                    <a:pt x="12700" y="630301"/>
                  </a:lnTo>
                  <a:cubicBezTo>
                    <a:pt x="12700" y="705866"/>
                    <a:pt x="74041" y="767207"/>
                    <a:pt x="149606" y="767207"/>
                  </a:cubicBezTo>
                  <a:lnTo>
                    <a:pt x="630301" y="767207"/>
                  </a:lnTo>
                  <a:cubicBezTo>
                    <a:pt x="705866" y="767207"/>
                    <a:pt x="767207" y="705866"/>
                    <a:pt x="767207" y="630301"/>
                  </a:cubicBezTo>
                  <a:lnTo>
                    <a:pt x="767207" y="149606"/>
                  </a:lnTo>
                  <a:cubicBezTo>
                    <a:pt x="767207" y="74041"/>
                    <a:pt x="705866" y="12700"/>
                    <a:pt x="630301" y="12700"/>
                  </a:cubicBezTo>
                  <a:lnTo>
                    <a:pt x="149606" y="12700"/>
                  </a:lnTo>
                  <a:lnTo>
                    <a:pt x="149606" y="6350"/>
                  </a:lnTo>
                  <a:lnTo>
                    <a:pt x="149606" y="12700"/>
                  </a:lnTo>
                  <a:cubicBezTo>
                    <a:pt x="74041" y="12700"/>
                    <a:pt x="12700" y="74041"/>
                    <a:pt x="12700" y="149606"/>
                  </a:cubicBezTo>
                  <a:close/>
                </a:path>
              </a:pathLst>
            </a:custGeom>
            <a:solidFill>
              <a:srgbClr val="48367C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8078838" y="6358681"/>
            <a:ext cx="219967" cy="42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3125" spc="-63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221165" y="3541662"/>
            <a:ext cx="3935314" cy="41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9"/>
              </a:lnSpc>
            </a:pPr>
            <a:r>
              <a:rPr lang="en-US" sz="2625" spc="-52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Advanced Smart Contracts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98530" y="4057650"/>
            <a:ext cx="4180731" cy="117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7"/>
              </a:lnSpc>
            </a:pPr>
            <a:r>
              <a:rPr lang="en-US" sz="2000" spc="-4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Enabling sophisticated automated agreements for streamlined shopping.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DAGP5w2HV9w</dc:identifier>
  <dcterms:modified xsi:type="dcterms:W3CDTF">2011-08-01T06:04:30Z</dcterms:modified>
  <cp:revision>1</cp:revision>
</cp:coreProperties>
</file>